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78" r:id="rId20"/>
    <p:sldId id="280" r:id="rId21"/>
    <p:sldId id="279"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1" d="100"/>
          <a:sy n="71" d="100"/>
        </p:scale>
        <p:origin x="-72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CF43EB-0C3B-472B-9360-4B32A69A027A}"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3790C403-D7E8-4006-8FA5-4323C2A549FE}">
      <dgm:prSet phldrT="[Text]" custT="1"/>
      <dgm:spPr/>
      <dgm:t>
        <a:bodyPr/>
        <a:lstStyle/>
        <a:p>
          <a:r>
            <a:rPr lang="en-GB" sz="1600" dirty="0" smtClean="0">
              <a:latin typeface="Times New Roman" pitchFamily="18" charset="0"/>
              <a:cs typeface="Times New Roman" pitchFamily="18" charset="0"/>
            </a:rPr>
            <a:t>History</a:t>
          </a:r>
          <a:endParaRPr lang="en-US" sz="1600" dirty="0">
            <a:latin typeface="Times New Roman" pitchFamily="18" charset="0"/>
            <a:cs typeface="Times New Roman" pitchFamily="18" charset="0"/>
          </a:endParaRPr>
        </a:p>
      </dgm:t>
    </dgm:pt>
    <dgm:pt modelId="{711CC0B0-33DB-42DD-AC9F-14F4681DA797}" type="parTrans" cxnId="{128F0467-3744-4B33-9E6F-6489C0458D81}">
      <dgm:prSet/>
      <dgm:spPr/>
      <dgm:t>
        <a:bodyPr/>
        <a:lstStyle/>
        <a:p>
          <a:endParaRPr lang="en-US"/>
        </a:p>
      </dgm:t>
    </dgm:pt>
    <dgm:pt modelId="{5FBE2953-B939-45F6-B8CB-B58158C0365B}" type="sibTrans" cxnId="{128F0467-3744-4B33-9E6F-6489C0458D81}">
      <dgm:prSet/>
      <dgm:spPr/>
      <dgm:t>
        <a:bodyPr/>
        <a:lstStyle/>
        <a:p>
          <a:endParaRPr lang="en-US"/>
        </a:p>
      </dgm:t>
    </dgm:pt>
    <dgm:pt modelId="{0A1CEA88-5B88-4D38-AF71-1FEB0680CAF2}">
      <dgm:prSet phldrT="[Text]" custT="1"/>
      <dgm:spPr/>
      <dgm:t>
        <a:bodyPr/>
        <a:lstStyle/>
        <a:p>
          <a:r>
            <a:rPr lang="en-GB" sz="1600" dirty="0" smtClean="0">
              <a:latin typeface="Times New Roman" pitchFamily="18" charset="0"/>
              <a:cs typeface="Times New Roman" pitchFamily="18" charset="0"/>
            </a:rPr>
            <a:t>Science of past</a:t>
          </a:r>
          <a:endParaRPr lang="en-US" sz="1600" dirty="0">
            <a:latin typeface="Times New Roman" pitchFamily="18" charset="0"/>
            <a:cs typeface="Times New Roman" pitchFamily="18" charset="0"/>
          </a:endParaRPr>
        </a:p>
      </dgm:t>
    </dgm:pt>
    <dgm:pt modelId="{41854FC8-558C-4DE8-A16A-887D13160B68}" type="parTrans" cxnId="{160D26B5-BD97-4C3F-9186-A60BD2D88048}">
      <dgm:prSet/>
      <dgm:spPr/>
      <dgm:t>
        <a:bodyPr/>
        <a:lstStyle/>
        <a:p>
          <a:endParaRPr lang="en-US"/>
        </a:p>
      </dgm:t>
    </dgm:pt>
    <dgm:pt modelId="{80F5ECB5-0404-4482-9BE9-967948339A82}" type="sibTrans" cxnId="{160D26B5-BD97-4C3F-9186-A60BD2D88048}">
      <dgm:prSet/>
      <dgm:spPr/>
      <dgm:t>
        <a:bodyPr/>
        <a:lstStyle/>
        <a:p>
          <a:endParaRPr lang="en-US"/>
        </a:p>
      </dgm:t>
    </dgm:pt>
    <dgm:pt modelId="{6F834D3A-358A-4F7B-BBAC-0308D71C2F2D}">
      <dgm:prSet phldrT="[Text]" custT="1"/>
      <dgm:spPr/>
      <dgm:t>
        <a:bodyPr/>
        <a:lstStyle/>
        <a:p>
          <a:r>
            <a:rPr lang="en-GB" sz="1600" dirty="0" smtClean="0">
              <a:latin typeface="Times New Roman" pitchFamily="18" charset="0"/>
              <a:cs typeface="Times New Roman" pitchFamily="18" charset="0"/>
            </a:rPr>
            <a:t>Not Teleological (doesn’t look at ultimate ends)</a:t>
          </a:r>
          <a:endParaRPr lang="en-US" sz="1600" dirty="0">
            <a:latin typeface="Times New Roman" pitchFamily="18" charset="0"/>
            <a:cs typeface="Times New Roman" pitchFamily="18" charset="0"/>
          </a:endParaRPr>
        </a:p>
      </dgm:t>
    </dgm:pt>
    <dgm:pt modelId="{F809D676-8354-412F-B28B-5C618813D0A8}" type="parTrans" cxnId="{D0B04E15-A8B8-4A3E-A7FF-1C4A35CF725C}">
      <dgm:prSet/>
      <dgm:spPr/>
      <dgm:t>
        <a:bodyPr/>
        <a:lstStyle/>
        <a:p>
          <a:endParaRPr lang="en-US"/>
        </a:p>
      </dgm:t>
    </dgm:pt>
    <dgm:pt modelId="{1F6847B4-B2AB-46AF-AAA5-AB9EE52F9BB1}" type="sibTrans" cxnId="{D0B04E15-A8B8-4A3E-A7FF-1C4A35CF725C}">
      <dgm:prSet/>
      <dgm:spPr/>
      <dgm:t>
        <a:bodyPr/>
        <a:lstStyle/>
        <a:p>
          <a:endParaRPr lang="en-US"/>
        </a:p>
      </dgm:t>
    </dgm:pt>
    <dgm:pt modelId="{FCA22AF2-AAEE-4F4D-96E3-D569C1D50D22}">
      <dgm:prSet phldrT="[Text]" custT="1"/>
      <dgm:spPr/>
      <dgm:t>
        <a:bodyPr/>
        <a:lstStyle/>
        <a:p>
          <a:r>
            <a:rPr lang="en-GB" sz="1600" dirty="0" smtClean="0">
              <a:latin typeface="Times New Roman" pitchFamily="18" charset="0"/>
              <a:cs typeface="Times New Roman" pitchFamily="18" charset="0"/>
            </a:rPr>
            <a:t>Political Science</a:t>
          </a:r>
          <a:endParaRPr lang="en-US" sz="1600" dirty="0">
            <a:latin typeface="Times New Roman" pitchFamily="18" charset="0"/>
            <a:cs typeface="Times New Roman" pitchFamily="18" charset="0"/>
          </a:endParaRPr>
        </a:p>
      </dgm:t>
    </dgm:pt>
    <dgm:pt modelId="{09E6D57B-9E53-40A0-A547-69C2A8EC7D68}" type="parTrans" cxnId="{14C3C55C-087B-4754-BE80-FA4A0CB80CE5}">
      <dgm:prSet/>
      <dgm:spPr/>
      <dgm:t>
        <a:bodyPr/>
        <a:lstStyle/>
        <a:p>
          <a:endParaRPr lang="en-US"/>
        </a:p>
      </dgm:t>
    </dgm:pt>
    <dgm:pt modelId="{B3E70E44-800E-4736-B81C-F8C36278C357}" type="sibTrans" cxnId="{14C3C55C-087B-4754-BE80-FA4A0CB80CE5}">
      <dgm:prSet/>
      <dgm:spPr/>
      <dgm:t>
        <a:bodyPr/>
        <a:lstStyle/>
        <a:p>
          <a:endParaRPr lang="en-US"/>
        </a:p>
      </dgm:t>
    </dgm:pt>
    <dgm:pt modelId="{1C09EEF0-7A2F-42E0-A2BD-227E8671734D}">
      <dgm:prSet phldrT="[Text]" custT="1"/>
      <dgm:spPr/>
      <dgm:t>
        <a:bodyPr/>
        <a:lstStyle/>
        <a:p>
          <a:r>
            <a:rPr lang="en-GB" sz="1600" dirty="0" smtClean="0">
              <a:latin typeface="Times New Roman" pitchFamily="18" charset="0"/>
              <a:cs typeface="Times New Roman" pitchFamily="18" charset="0"/>
            </a:rPr>
            <a:t>Not much to do with Past</a:t>
          </a:r>
          <a:endParaRPr lang="en-US" sz="1600" dirty="0">
            <a:latin typeface="Times New Roman" pitchFamily="18" charset="0"/>
            <a:cs typeface="Times New Roman" pitchFamily="18" charset="0"/>
          </a:endParaRPr>
        </a:p>
      </dgm:t>
    </dgm:pt>
    <dgm:pt modelId="{D6BDC3AE-8086-41D9-92F9-F81540D228AB}" type="parTrans" cxnId="{8CFB482D-7F37-47AA-9F59-FD22758B7B4C}">
      <dgm:prSet/>
      <dgm:spPr/>
      <dgm:t>
        <a:bodyPr/>
        <a:lstStyle/>
        <a:p>
          <a:endParaRPr lang="en-US"/>
        </a:p>
      </dgm:t>
    </dgm:pt>
    <dgm:pt modelId="{5D47605D-B87C-4E7C-B6D4-7A728648D0E1}" type="sibTrans" cxnId="{8CFB482D-7F37-47AA-9F59-FD22758B7B4C}">
      <dgm:prSet/>
      <dgm:spPr/>
      <dgm:t>
        <a:bodyPr/>
        <a:lstStyle/>
        <a:p>
          <a:endParaRPr lang="en-US"/>
        </a:p>
      </dgm:t>
    </dgm:pt>
    <dgm:pt modelId="{A59B492A-D6A2-4896-B35F-F8D29AB6F393}">
      <dgm:prSet phldrT="[Text]" custT="1"/>
      <dgm:spPr/>
      <dgm:t>
        <a:bodyPr/>
        <a:lstStyle/>
        <a:p>
          <a:r>
            <a:rPr lang="en-GB" sz="1600" dirty="0" smtClean="0">
              <a:latin typeface="Times New Roman" pitchFamily="18" charset="0"/>
              <a:cs typeface="Times New Roman" pitchFamily="18" charset="0"/>
            </a:rPr>
            <a:t>Teleological because it considers the ends of state and laws</a:t>
          </a:r>
          <a:endParaRPr lang="en-US" sz="1600" dirty="0">
            <a:latin typeface="Times New Roman" pitchFamily="18" charset="0"/>
            <a:cs typeface="Times New Roman" pitchFamily="18" charset="0"/>
          </a:endParaRPr>
        </a:p>
      </dgm:t>
    </dgm:pt>
    <dgm:pt modelId="{4984588D-ACD6-4194-B6C3-3111F197BCE8}" type="parTrans" cxnId="{7DC942A6-B555-42B5-97E1-6B72C85CAC14}">
      <dgm:prSet/>
      <dgm:spPr/>
      <dgm:t>
        <a:bodyPr/>
        <a:lstStyle/>
        <a:p>
          <a:endParaRPr lang="en-US"/>
        </a:p>
      </dgm:t>
    </dgm:pt>
    <dgm:pt modelId="{22DC65E9-D676-4184-ADC7-AC581939F12C}" type="sibTrans" cxnId="{7DC942A6-B555-42B5-97E1-6B72C85CAC14}">
      <dgm:prSet/>
      <dgm:spPr/>
      <dgm:t>
        <a:bodyPr/>
        <a:lstStyle/>
        <a:p>
          <a:endParaRPr lang="en-US"/>
        </a:p>
      </dgm:t>
    </dgm:pt>
    <dgm:pt modelId="{C0CEA73C-B1DA-4B8E-B516-EC7EFA94B788}" type="pres">
      <dgm:prSet presAssocID="{3CCF43EB-0C3B-472B-9360-4B32A69A027A}" presName="list" presStyleCnt="0">
        <dgm:presLayoutVars>
          <dgm:dir/>
          <dgm:animLvl val="lvl"/>
        </dgm:presLayoutVars>
      </dgm:prSet>
      <dgm:spPr/>
      <dgm:t>
        <a:bodyPr/>
        <a:lstStyle/>
        <a:p>
          <a:endParaRPr lang="en-US"/>
        </a:p>
      </dgm:t>
    </dgm:pt>
    <dgm:pt modelId="{D203A9BA-024A-49EC-8DDD-F4F4CC8EF0BF}" type="pres">
      <dgm:prSet presAssocID="{3790C403-D7E8-4006-8FA5-4323C2A549FE}" presName="posSpace" presStyleCnt="0"/>
      <dgm:spPr/>
    </dgm:pt>
    <dgm:pt modelId="{CDC3C309-BFD7-4B09-B9C8-4889839E7F68}" type="pres">
      <dgm:prSet presAssocID="{3790C403-D7E8-4006-8FA5-4323C2A549FE}" presName="vertFlow" presStyleCnt="0"/>
      <dgm:spPr/>
    </dgm:pt>
    <dgm:pt modelId="{4C0B47A9-C6A5-4946-BE8A-272A7D38CCA6}" type="pres">
      <dgm:prSet presAssocID="{3790C403-D7E8-4006-8FA5-4323C2A549FE}" presName="topSpace" presStyleCnt="0"/>
      <dgm:spPr/>
    </dgm:pt>
    <dgm:pt modelId="{DD5C75C8-EBD7-4412-914E-7D75832E53CC}" type="pres">
      <dgm:prSet presAssocID="{3790C403-D7E8-4006-8FA5-4323C2A549FE}" presName="firstComp" presStyleCnt="0"/>
      <dgm:spPr/>
    </dgm:pt>
    <dgm:pt modelId="{87FF3EED-1C2C-4C49-8CFE-22294C481921}" type="pres">
      <dgm:prSet presAssocID="{3790C403-D7E8-4006-8FA5-4323C2A549FE}" presName="firstChild" presStyleLbl="bgAccFollowNode1" presStyleIdx="0" presStyleCnt="4" custLinFactNeighborX="-25943" custLinFactNeighborY="-22233"/>
      <dgm:spPr/>
      <dgm:t>
        <a:bodyPr/>
        <a:lstStyle/>
        <a:p>
          <a:endParaRPr lang="en-US"/>
        </a:p>
      </dgm:t>
    </dgm:pt>
    <dgm:pt modelId="{666DEF0F-F205-492A-A957-01DBDD64853D}" type="pres">
      <dgm:prSet presAssocID="{3790C403-D7E8-4006-8FA5-4323C2A549FE}" presName="firstChildTx" presStyleLbl="bgAccFollowNode1" presStyleIdx="0" presStyleCnt="4">
        <dgm:presLayoutVars>
          <dgm:bulletEnabled val="1"/>
        </dgm:presLayoutVars>
      </dgm:prSet>
      <dgm:spPr/>
      <dgm:t>
        <a:bodyPr/>
        <a:lstStyle/>
        <a:p>
          <a:endParaRPr lang="en-US"/>
        </a:p>
      </dgm:t>
    </dgm:pt>
    <dgm:pt modelId="{5EB61F77-3306-445F-882B-786847F63B58}" type="pres">
      <dgm:prSet presAssocID="{6F834D3A-358A-4F7B-BBAC-0308D71C2F2D}" presName="comp" presStyleCnt="0"/>
      <dgm:spPr/>
    </dgm:pt>
    <dgm:pt modelId="{D8D4FAD7-7AB2-44CA-A37A-E6F4C1071556}" type="pres">
      <dgm:prSet presAssocID="{6F834D3A-358A-4F7B-BBAC-0308D71C2F2D}" presName="child" presStyleLbl="bgAccFollowNode1" presStyleIdx="1" presStyleCnt="4" custScaleX="153360" custLinFactX="-76449" custLinFactNeighborX="-100000" custLinFactNeighborY="-6654"/>
      <dgm:spPr/>
      <dgm:t>
        <a:bodyPr/>
        <a:lstStyle/>
        <a:p>
          <a:endParaRPr lang="en-US"/>
        </a:p>
      </dgm:t>
    </dgm:pt>
    <dgm:pt modelId="{E672570A-17AC-4D19-9A0C-45486D543E47}" type="pres">
      <dgm:prSet presAssocID="{6F834D3A-358A-4F7B-BBAC-0308D71C2F2D}" presName="childTx" presStyleLbl="bgAccFollowNode1" presStyleIdx="1" presStyleCnt="4">
        <dgm:presLayoutVars>
          <dgm:bulletEnabled val="1"/>
        </dgm:presLayoutVars>
      </dgm:prSet>
      <dgm:spPr/>
      <dgm:t>
        <a:bodyPr/>
        <a:lstStyle/>
        <a:p>
          <a:endParaRPr lang="en-US"/>
        </a:p>
      </dgm:t>
    </dgm:pt>
    <dgm:pt modelId="{59E5383E-A37E-43DB-9846-B84D10B440D4}" type="pres">
      <dgm:prSet presAssocID="{3790C403-D7E8-4006-8FA5-4323C2A549FE}" presName="negSpace" presStyleCnt="0"/>
      <dgm:spPr/>
    </dgm:pt>
    <dgm:pt modelId="{3F940558-B13F-4E95-9E93-F7B630F2494B}" type="pres">
      <dgm:prSet presAssocID="{3790C403-D7E8-4006-8FA5-4323C2A549FE}" presName="circle" presStyleLbl="node1" presStyleIdx="0" presStyleCnt="2" custScaleX="131273" custLinFactX="-100000" custLinFactNeighborX="-102454" custLinFactNeighborY="8860"/>
      <dgm:spPr/>
      <dgm:t>
        <a:bodyPr/>
        <a:lstStyle/>
        <a:p>
          <a:endParaRPr lang="en-US"/>
        </a:p>
      </dgm:t>
    </dgm:pt>
    <dgm:pt modelId="{5F322F94-6F53-46A9-90D0-C4A169866057}" type="pres">
      <dgm:prSet presAssocID="{5FBE2953-B939-45F6-B8CB-B58158C0365B}" presName="transSpace" presStyleCnt="0"/>
      <dgm:spPr/>
    </dgm:pt>
    <dgm:pt modelId="{FA87187F-422E-4A71-BE01-C9C13DE610FE}" type="pres">
      <dgm:prSet presAssocID="{FCA22AF2-AAEE-4F4D-96E3-D569C1D50D22}" presName="posSpace" presStyleCnt="0"/>
      <dgm:spPr/>
    </dgm:pt>
    <dgm:pt modelId="{E29FE0D7-AE99-4C86-BF70-B9E92B3E98C1}" type="pres">
      <dgm:prSet presAssocID="{FCA22AF2-AAEE-4F4D-96E3-D569C1D50D22}" presName="vertFlow" presStyleCnt="0"/>
      <dgm:spPr/>
    </dgm:pt>
    <dgm:pt modelId="{D01829BF-DAB5-43D7-B44D-D2649B20F2D0}" type="pres">
      <dgm:prSet presAssocID="{FCA22AF2-AAEE-4F4D-96E3-D569C1D50D22}" presName="topSpace" presStyleCnt="0"/>
      <dgm:spPr/>
    </dgm:pt>
    <dgm:pt modelId="{EA585C10-52D6-40B1-8BF6-A23C04B52E59}" type="pres">
      <dgm:prSet presAssocID="{FCA22AF2-AAEE-4F4D-96E3-D569C1D50D22}" presName="firstComp" presStyleCnt="0"/>
      <dgm:spPr/>
    </dgm:pt>
    <dgm:pt modelId="{5764A897-F4DE-418F-99D0-391730CEC874}" type="pres">
      <dgm:prSet presAssocID="{FCA22AF2-AAEE-4F4D-96E3-D569C1D50D22}" presName="firstChild" presStyleLbl="bgAccFollowNode1" presStyleIdx="2" presStyleCnt="4" custScaleX="125345" custLinFactNeighborX="21389" custLinFactNeighborY="-22233"/>
      <dgm:spPr/>
      <dgm:t>
        <a:bodyPr/>
        <a:lstStyle/>
        <a:p>
          <a:endParaRPr lang="en-US"/>
        </a:p>
      </dgm:t>
    </dgm:pt>
    <dgm:pt modelId="{A1CE10BE-485C-4265-B6A2-CDA17B8B02A4}" type="pres">
      <dgm:prSet presAssocID="{FCA22AF2-AAEE-4F4D-96E3-D569C1D50D22}" presName="firstChildTx" presStyleLbl="bgAccFollowNode1" presStyleIdx="2" presStyleCnt="4">
        <dgm:presLayoutVars>
          <dgm:bulletEnabled val="1"/>
        </dgm:presLayoutVars>
      </dgm:prSet>
      <dgm:spPr/>
      <dgm:t>
        <a:bodyPr/>
        <a:lstStyle/>
        <a:p>
          <a:endParaRPr lang="en-US"/>
        </a:p>
      </dgm:t>
    </dgm:pt>
    <dgm:pt modelId="{4471FBD0-B3A6-4389-9AFB-8F061CAD4B96}" type="pres">
      <dgm:prSet presAssocID="{A59B492A-D6A2-4896-B35F-F8D29AB6F393}" presName="comp" presStyleCnt="0"/>
      <dgm:spPr/>
    </dgm:pt>
    <dgm:pt modelId="{2D4E41D5-996E-4C06-AC77-999DC4615393}" type="pres">
      <dgm:prSet presAssocID="{A59B492A-D6A2-4896-B35F-F8D29AB6F393}" presName="child" presStyleLbl="bgAccFollowNode1" presStyleIdx="3" presStyleCnt="4" custScaleX="158263"/>
      <dgm:spPr/>
      <dgm:t>
        <a:bodyPr/>
        <a:lstStyle/>
        <a:p>
          <a:endParaRPr lang="en-US"/>
        </a:p>
      </dgm:t>
    </dgm:pt>
    <dgm:pt modelId="{DDE2F788-4866-45E6-A2CC-D3B7F22FDB2C}" type="pres">
      <dgm:prSet presAssocID="{A59B492A-D6A2-4896-B35F-F8D29AB6F393}" presName="childTx" presStyleLbl="bgAccFollowNode1" presStyleIdx="3" presStyleCnt="4">
        <dgm:presLayoutVars>
          <dgm:bulletEnabled val="1"/>
        </dgm:presLayoutVars>
      </dgm:prSet>
      <dgm:spPr/>
      <dgm:t>
        <a:bodyPr/>
        <a:lstStyle/>
        <a:p>
          <a:endParaRPr lang="en-US"/>
        </a:p>
      </dgm:t>
    </dgm:pt>
    <dgm:pt modelId="{6F880CCB-2E65-492A-B5D6-F37FEB27F6FF}" type="pres">
      <dgm:prSet presAssocID="{FCA22AF2-AAEE-4F4D-96E3-D569C1D50D22}" presName="negSpace" presStyleCnt="0"/>
      <dgm:spPr/>
    </dgm:pt>
    <dgm:pt modelId="{4B7F166E-6E1D-4084-BCEF-B0C03036405F}" type="pres">
      <dgm:prSet presAssocID="{FCA22AF2-AAEE-4F4D-96E3-D569C1D50D22}" presName="circle" presStyleLbl="node1" presStyleIdx="1" presStyleCnt="2" custScaleX="149064" custLinFactNeighborX="-77303" custLinFactNeighborY="-35"/>
      <dgm:spPr/>
      <dgm:t>
        <a:bodyPr/>
        <a:lstStyle/>
        <a:p>
          <a:endParaRPr lang="en-US"/>
        </a:p>
      </dgm:t>
    </dgm:pt>
  </dgm:ptLst>
  <dgm:cxnLst>
    <dgm:cxn modelId="{A65EA6E0-87EF-48F2-B6C7-A82A53860E01}" type="presOf" srcId="{0A1CEA88-5B88-4D38-AF71-1FEB0680CAF2}" destId="{87FF3EED-1C2C-4C49-8CFE-22294C481921}" srcOrd="0" destOrd="0" presId="urn:microsoft.com/office/officeart/2005/8/layout/hList9"/>
    <dgm:cxn modelId="{ED8ECEF3-6A1B-436C-B185-2EF04A9F6C3A}" type="presOf" srcId="{1C09EEF0-7A2F-42E0-A2BD-227E8671734D}" destId="{5764A897-F4DE-418F-99D0-391730CEC874}" srcOrd="0" destOrd="0" presId="urn:microsoft.com/office/officeart/2005/8/layout/hList9"/>
    <dgm:cxn modelId="{8C0A4B9A-1A0D-4E72-8644-08F7B9234DC1}" type="presOf" srcId="{3CCF43EB-0C3B-472B-9360-4B32A69A027A}" destId="{C0CEA73C-B1DA-4B8E-B516-EC7EFA94B788}" srcOrd="0" destOrd="0" presId="urn:microsoft.com/office/officeart/2005/8/layout/hList9"/>
    <dgm:cxn modelId="{2DA6700F-E7E9-4345-A38E-0B5E0A02F358}" type="presOf" srcId="{FCA22AF2-AAEE-4F4D-96E3-D569C1D50D22}" destId="{4B7F166E-6E1D-4084-BCEF-B0C03036405F}" srcOrd="0" destOrd="0" presId="urn:microsoft.com/office/officeart/2005/8/layout/hList9"/>
    <dgm:cxn modelId="{9FC0A1E3-C069-4DDF-8132-3B4D7E02500B}" type="presOf" srcId="{A59B492A-D6A2-4896-B35F-F8D29AB6F393}" destId="{DDE2F788-4866-45E6-A2CC-D3B7F22FDB2C}" srcOrd="1" destOrd="0" presId="urn:microsoft.com/office/officeart/2005/8/layout/hList9"/>
    <dgm:cxn modelId="{7DC942A6-B555-42B5-97E1-6B72C85CAC14}" srcId="{FCA22AF2-AAEE-4F4D-96E3-D569C1D50D22}" destId="{A59B492A-D6A2-4896-B35F-F8D29AB6F393}" srcOrd="1" destOrd="0" parTransId="{4984588D-ACD6-4194-B6C3-3111F197BCE8}" sibTransId="{22DC65E9-D676-4184-ADC7-AC581939F12C}"/>
    <dgm:cxn modelId="{46304367-D034-455E-B8C7-61999DF934C2}" type="presOf" srcId="{1C09EEF0-7A2F-42E0-A2BD-227E8671734D}" destId="{A1CE10BE-485C-4265-B6A2-CDA17B8B02A4}" srcOrd="1" destOrd="0" presId="urn:microsoft.com/office/officeart/2005/8/layout/hList9"/>
    <dgm:cxn modelId="{128F0467-3744-4B33-9E6F-6489C0458D81}" srcId="{3CCF43EB-0C3B-472B-9360-4B32A69A027A}" destId="{3790C403-D7E8-4006-8FA5-4323C2A549FE}" srcOrd="0" destOrd="0" parTransId="{711CC0B0-33DB-42DD-AC9F-14F4681DA797}" sibTransId="{5FBE2953-B939-45F6-B8CB-B58158C0365B}"/>
    <dgm:cxn modelId="{B499C5F2-F618-4CBB-B999-D1F429FBD1BB}" type="presOf" srcId="{6F834D3A-358A-4F7B-BBAC-0308D71C2F2D}" destId="{E672570A-17AC-4D19-9A0C-45486D543E47}" srcOrd="1" destOrd="0" presId="urn:microsoft.com/office/officeart/2005/8/layout/hList9"/>
    <dgm:cxn modelId="{8CFB482D-7F37-47AA-9F59-FD22758B7B4C}" srcId="{FCA22AF2-AAEE-4F4D-96E3-D569C1D50D22}" destId="{1C09EEF0-7A2F-42E0-A2BD-227E8671734D}" srcOrd="0" destOrd="0" parTransId="{D6BDC3AE-8086-41D9-92F9-F81540D228AB}" sibTransId="{5D47605D-B87C-4E7C-B6D4-7A728648D0E1}"/>
    <dgm:cxn modelId="{A1C435EA-278B-4266-88DA-1AB14775054D}" type="presOf" srcId="{A59B492A-D6A2-4896-B35F-F8D29AB6F393}" destId="{2D4E41D5-996E-4C06-AC77-999DC4615393}" srcOrd="0" destOrd="0" presId="urn:microsoft.com/office/officeart/2005/8/layout/hList9"/>
    <dgm:cxn modelId="{1202E336-FB47-4447-86A5-91921861D996}" type="presOf" srcId="{0A1CEA88-5B88-4D38-AF71-1FEB0680CAF2}" destId="{666DEF0F-F205-492A-A957-01DBDD64853D}" srcOrd="1" destOrd="0" presId="urn:microsoft.com/office/officeart/2005/8/layout/hList9"/>
    <dgm:cxn modelId="{0AD29DFF-8426-4E68-B767-B1A628C49697}" type="presOf" srcId="{6F834D3A-358A-4F7B-BBAC-0308D71C2F2D}" destId="{D8D4FAD7-7AB2-44CA-A37A-E6F4C1071556}" srcOrd="0" destOrd="0" presId="urn:microsoft.com/office/officeart/2005/8/layout/hList9"/>
    <dgm:cxn modelId="{0803F5B7-A3A8-4F3B-992E-3A28B48B8270}" type="presOf" srcId="{3790C403-D7E8-4006-8FA5-4323C2A549FE}" destId="{3F940558-B13F-4E95-9E93-F7B630F2494B}" srcOrd="0" destOrd="0" presId="urn:microsoft.com/office/officeart/2005/8/layout/hList9"/>
    <dgm:cxn modelId="{14C3C55C-087B-4754-BE80-FA4A0CB80CE5}" srcId="{3CCF43EB-0C3B-472B-9360-4B32A69A027A}" destId="{FCA22AF2-AAEE-4F4D-96E3-D569C1D50D22}" srcOrd="1" destOrd="0" parTransId="{09E6D57B-9E53-40A0-A547-69C2A8EC7D68}" sibTransId="{B3E70E44-800E-4736-B81C-F8C36278C357}"/>
    <dgm:cxn modelId="{D0B04E15-A8B8-4A3E-A7FF-1C4A35CF725C}" srcId="{3790C403-D7E8-4006-8FA5-4323C2A549FE}" destId="{6F834D3A-358A-4F7B-BBAC-0308D71C2F2D}" srcOrd="1" destOrd="0" parTransId="{F809D676-8354-412F-B28B-5C618813D0A8}" sibTransId="{1F6847B4-B2AB-46AF-AAA5-AB9EE52F9BB1}"/>
    <dgm:cxn modelId="{160D26B5-BD97-4C3F-9186-A60BD2D88048}" srcId="{3790C403-D7E8-4006-8FA5-4323C2A549FE}" destId="{0A1CEA88-5B88-4D38-AF71-1FEB0680CAF2}" srcOrd="0" destOrd="0" parTransId="{41854FC8-558C-4DE8-A16A-887D13160B68}" sibTransId="{80F5ECB5-0404-4482-9BE9-967948339A82}"/>
    <dgm:cxn modelId="{EA57A088-32CB-4188-903D-D83680BD3930}" type="presParOf" srcId="{C0CEA73C-B1DA-4B8E-B516-EC7EFA94B788}" destId="{D203A9BA-024A-49EC-8DDD-F4F4CC8EF0BF}" srcOrd="0" destOrd="0" presId="urn:microsoft.com/office/officeart/2005/8/layout/hList9"/>
    <dgm:cxn modelId="{B5C233FA-D645-4300-B9C8-3C64D02FAE62}" type="presParOf" srcId="{C0CEA73C-B1DA-4B8E-B516-EC7EFA94B788}" destId="{CDC3C309-BFD7-4B09-B9C8-4889839E7F68}" srcOrd="1" destOrd="0" presId="urn:microsoft.com/office/officeart/2005/8/layout/hList9"/>
    <dgm:cxn modelId="{7197EFAD-A053-4CAB-A007-D3FE497E080B}" type="presParOf" srcId="{CDC3C309-BFD7-4B09-B9C8-4889839E7F68}" destId="{4C0B47A9-C6A5-4946-BE8A-272A7D38CCA6}" srcOrd="0" destOrd="0" presId="urn:microsoft.com/office/officeart/2005/8/layout/hList9"/>
    <dgm:cxn modelId="{5BA91C29-1360-4F35-BEEE-225696ABAB1E}" type="presParOf" srcId="{CDC3C309-BFD7-4B09-B9C8-4889839E7F68}" destId="{DD5C75C8-EBD7-4412-914E-7D75832E53CC}" srcOrd="1" destOrd="0" presId="urn:microsoft.com/office/officeart/2005/8/layout/hList9"/>
    <dgm:cxn modelId="{955B88B7-67CB-4B56-86BD-8AFA5F618B04}" type="presParOf" srcId="{DD5C75C8-EBD7-4412-914E-7D75832E53CC}" destId="{87FF3EED-1C2C-4C49-8CFE-22294C481921}" srcOrd="0" destOrd="0" presId="urn:microsoft.com/office/officeart/2005/8/layout/hList9"/>
    <dgm:cxn modelId="{F44F506E-7BAC-40DA-85A4-5A000D41A9DD}" type="presParOf" srcId="{DD5C75C8-EBD7-4412-914E-7D75832E53CC}" destId="{666DEF0F-F205-492A-A957-01DBDD64853D}" srcOrd="1" destOrd="0" presId="urn:microsoft.com/office/officeart/2005/8/layout/hList9"/>
    <dgm:cxn modelId="{561F7671-E467-4B77-B4E5-0AD919F07FE2}" type="presParOf" srcId="{CDC3C309-BFD7-4B09-B9C8-4889839E7F68}" destId="{5EB61F77-3306-445F-882B-786847F63B58}" srcOrd="2" destOrd="0" presId="urn:microsoft.com/office/officeart/2005/8/layout/hList9"/>
    <dgm:cxn modelId="{377DD18A-947C-4FAF-834A-6CC3E92B709A}" type="presParOf" srcId="{5EB61F77-3306-445F-882B-786847F63B58}" destId="{D8D4FAD7-7AB2-44CA-A37A-E6F4C1071556}" srcOrd="0" destOrd="0" presId="urn:microsoft.com/office/officeart/2005/8/layout/hList9"/>
    <dgm:cxn modelId="{C57FDBC5-C3E9-4B35-9493-99C02160A6E8}" type="presParOf" srcId="{5EB61F77-3306-445F-882B-786847F63B58}" destId="{E672570A-17AC-4D19-9A0C-45486D543E47}" srcOrd="1" destOrd="0" presId="urn:microsoft.com/office/officeart/2005/8/layout/hList9"/>
    <dgm:cxn modelId="{4AA954C1-C185-4EE2-95E4-B033AFA9B98C}" type="presParOf" srcId="{C0CEA73C-B1DA-4B8E-B516-EC7EFA94B788}" destId="{59E5383E-A37E-43DB-9846-B84D10B440D4}" srcOrd="2" destOrd="0" presId="urn:microsoft.com/office/officeart/2005/8/layout/hList9"/>
    <dgm:cxn modelId="{4877D0EF-A1CE-447F-8539-95B0E66746A7}" type="presParOf" srcId="{C0CEA73C-B1DA-4B8E-B516-EC7EFA94B788}" destId="{3F940558-B13F-4E95-9E93-F7B630F2494B}" srcOrd="3" destOrd="0" presId="urn:microsoft.com/office/officeart/2005/8/layout/hList9"/>
    <dgm:cxn modelId="{E6699B16-9AC3-4AE3-BD1A-0C84D52E40D1}" type="presParOf" srcId="{C0CEA73C-B1DA-4B8E-B516-EC7EFA94B788}" destId="{5F322F94-6F53-46A9-90D0-C4A169866057}" srcOrd="4" destOrd="0" presId="urn:microsoft.com/office/officeart/2005/8/layout/hList9"/>
    <dgm:cxn modelId="{37B438B5-10BD-45F1-B136-457FFDFA0170}" type="presParOf" srcId="{C0CEA73C-B1DA-4B8E-B516-EC7EFA94B788}" destId="{FA87187F-422E-4A71-BE01-C9C13DE610FE}" srcOrd="5" destOrd="0" presId="urn:microsoft.com/office/officeart/2005/8/layout/hList9"/>
    <dgm:cxn modelId="{33618D2C-8B81-47CF-85E2-0015F7E7AC2F}" type="presParOf" srcId="{C0CEA73C-B1DA-4B8E-B516-EC7EFA94B788}" destId="{E29FE0D7-AE99-4C86-BF70-B9E92B3E98C1}" srcOrd="6" destOrd="0" presId="urn:microsoft.com/office/officeart/2005/8/layout/hList9"/>
    <dgm:cxn modelId="{D532567C-7553-45BD-A6FE-C084128BF661}" type="presParOf" srcId="{E29FE0D7-AE99-4C86-BF70-B9E92B3E98C1}" destId="{D01829BF-DAB5-43D7-B44D-D2649B20F2D0}" srcOrd="0" destOrd="0" presId="urn:microsoft.com/office/officeart/2005/8/layout/hList9"/>
    <dgm:cxn modelId="{5C247564-0BAA-46A3-8C00-1D4308053A0F}" type="presParOf" srcId="{E29FE0D7-AE99-4C86-BF70-B9E92B3E98C1}" destId="{EA585C10-52D6-40B1-8BF6-A23C04B52E59}" srcOrd="1" destOrd="0" presId="urn:microsoft.com/office/officeart/2005/8/layout/hList9"/>
    <dgm:cxn modelId="{B7F1EBDF-D4F1-4681-BD10-8B766FAE67A7}" type="presParOf" srcId="{EA585C10-52D6-40B1-8BF6-A23C04B52E59}" destId="{5764A897-F4DE-418F-99D0-391730CEC874}" srcOrd="0" destOrd="0" presId="urn:microsoft.com/office/officeart/2005/8/layout/hList9"/>
    <dgm:cxn modelId="{78CA9A22-A2D6-40E6-8F3B-3FAE938A30AD}" type="presParOf" srcId="{EA585C10-52D6-40B1-8BF6-A23C04B52E59}" destId="{A1CE10BE-485C-4265-B6A2-CDA17B8B02A4}" srcOrd="1" destOrd="0" presId="urn:microsoft.com/office/officeart/2005/8/layout/hList9"/>
    <dgm:cxn modelId="{708F9F32-6DC7-464A-BDD0-A100AD9D28F7}" type="presParOf" srcId="{E29FE0D7-AE99-4C86-BF70-B9E92B3E98C1}" destId="{4471FBD0-B3A6-4389-9AFB-8F061CAD4B96}" srcOrd="2" destOrd="0" presId="urn:microsoft.com/office/officeart/2005/8/layout/hList9"/>
    <dgm:cxn modelId="{9D4493DD-3398-4197-A277-D4D2392ECE92}" type="presParOf" srcId="{4471FBD0-B3A6-4389-9AFB-8F061CAD4B96}" destId="{2D4E41D5-996E-4C06-AC77-999DC4615393}" srcOrd="0" destOrd="0" presId="urn:microsoft.com/office/officeart/2005/8/layout/hList9"/>
    <dgm:cxn modelId="{FB1B6DBB-AF3F-48F1-97AB-219B68B532D5}" type="presParOf" srcId="{4471FBD0-B3A6-4389-9AFB-8F061CAD4B96}" destId="{DDE2F788-4866-45E6-A2CC-D3B7F22FDB2C}" srcOrd="1" destOrd="0" presId="urn:microsoft.com/office/officeart/2005/8/layout/hList9"/>
    <dgm:cxn modelId="{2423C31A-2FD8-4FA7-890B-E1914791DE40}" type="presParOf" srcId="{C0CEA73C-B1DA-4B8E-B516-EC7EFA94B788}" destId="{6F880CCB-2E65-492A-B5D6-F37FEB27F6FF}" srcOrd="7" destOrd="0" presId="urn:microsoft.com/office/officeart/2005/8/layout/hList9"/>
    <dgm:cxn modelId="{CFBD7CE9-3ACC-4001-A798-BECD1B6B535F}" type="presParOf" srcId="{C0CEA73C-B1DA-4B8E-B516-EC7EFA94B788}" destId="{4B7F166E-6E1D-4084-BCEF-B0C03036405F}" srcOrd="8"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A73223-DA7D-4287-9B4A-3B967D82896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BB20070-0EBF-414C-A10E-20BE52179F7F}">
      <dgm:prSet phldrT="[Text]"/>
      <dgm:spPr/>
      <dgm:t>
        <a:bodyPr/>
        <a:lstStyle/>
        <a:p>
          <a:r>
            <a:rPr lang="en-GB" dirty="0" smtClean="0"/>
            <a:t>Sociology </a:t>
          </a:r>
          <a:endParaRPr lang="en-US" dirty="0"/>
        </a:p>
      </dgm:t>
    </dgm:pt>
    <dgm:pt modelId="{B55E481A-1923-476C-8045-0118B199BA62}" type="parTrans" cxnId="{653240E8-67A1-406E-A2A9-A338F508A5FC}">
      <dgm:prSet/>
      <dgm:spPr/>
      <dgm:t>
        <a:bodyPr/>
        <a:lstStyle/>
        <a:p>
          <a:endParaRPr lang="en-US"/>
        </a:p>
      </dgm:t>
    </dgm:pt>
    <dgm:pt modelId="{40B89D61-F815-4243-B7BC-F2D051763EC2}" type="sibTrans" cxnId="{653240E8-67A1-406E-A2A9-A338F508A5FC}">
      <dgm:prSet/>
      <dgm:spPr/>
      <dgm:t>
        <a:bodyPr/>
        <a:lstStyle/>
        <a:p>
          <a:endParaRPr lang="en-US"/>
        </a:p>
      </dgm:t>
    </dgm:pt>
    <dgm:pt modelId="{935157B6-FB6F-49D6-80F2-516D0283348E}">
      <dgm:prSet phldrT="[Text]"/>
      <dgm:spPr/>
      <dgm:t>
        <a:bodyPr/>
        <a:lstStyle/>
        <a:p>
          <a:r>
            <a:rPr lang="en-US" dirty="0" smtClean="0"/>
            <a:t>deals with man as a </a:t>
          </a:r>
          <a:r>
            <a:rPr lang="en-US" i="1" dirty="0" err="1" smtClean="0"/>
            <a:t>socius</a:t>
          </a:r>
          <a:endParaRPr lang="en-US" dirty="0"/>
        </a:p>
      </dgm:t>
    </dgm:pt>
    <dgm:pt modelId="{9FFA931B-87DF-4F12-9A03-6CAFE065ACBE}" type="parTrans" cxnId="{CF8AA9B1-C4FD-4CCC-98F6-2F98BA9480FB}">
      <dgm:prSet/>
      <dgm:spPr/>
      <dgm:t>
        <a:bodyPr/>
        <a:lstStyle/>
        <a:p>
          <a:endParaRPr lang="en-US"/>
        </a:p>
      </dgm:t>
    </dgm:pt>
    <dgm:pt modelId="{E8246660-B1D9-40E0-BBCE-EB9D98639BEF}" type="sibTrans" cxnId="{CF8AA9B1-C4FD-4CCC-98F6-2F98BA9480FB}">
      <dgm:prSet/>
      <dgm:spPr/>
      <dgm:t>
        <a:bodyPr/>
        <a:lstStyle/>
        <a:p>
          <a:endParaRPr lang="en-US"/>
        </a:p>
      </dgm:t>
    </dgm:pt>
    <dgm:pt modelId="{46ADF7E0-9330-4023-A742-209D0E73F499}">
      <dgm:prSet phldrT="[Text]"/>
      <dgm:spPr/>
      <dgm:t>
        <a:bodyPr/>
        <a:lstStyle/>
        <a:p>
          <a:r>
            <a:rPr lang="en-GB" dirty="0" smtClean="0"/>
            <a:t>Political Science</a:t>
          </a:r>
          <a:endParaRPr lang="en-US" dirty="0"/>
        </a:p>
      </dgm:t>
    </dgm:pt>
    <dgm:pt modelId="{FD5F91BF-AA63-4B1D-B2D0-326292FA27C7}" type="parTrans" cxnId="{508DEF17-677F-4429-9355-4BE0B7ECFA0F}">
      <dgm:prSet/>
      <dgm:spPr/>
      <dgm:t>
        <a:bodyPr/>
        <a:lstStyle/>
        <a:p>
          <a:endParaRPr lang="en-US"/>
        </a:p>
      </dgm:t>
    </dgm:pt>
    <dgm:pt modelId="{7EE2DCB4-9FF2-4D38-BE63-845E65CFFB35}" type="sibTrans" cxnId="{508DEF17-677F-4429-9355-4BE0B7ECFA0F}">
      <dgm:prSet/>
      <dgm:spPr/>
      <dgm:t>
        <a:bodyPr/>
        <a:lstStyle/>
        <a:p>
          <a:endParaRPr lang="en-US"/>
        </a:p>
      </dgm:t>
    </dgm:pt>
    <dgm:pt modelId="{B105782E-CEDA-4C14-9B8A-AE4A5CD359BC}">
      <dgm:prSet phldrT="[Text]"/>
      <dgm:spPr/>
      <dgm:t>
        <a:bodyPr/>
        <a:lstStyle/>
        <a:p>
          <a:r>
            <a:rPr lang="en-US" dirty="0" smtClean="0"/>
            <a:t>deals with him as a citizen or subject of the state</a:t>
          </a:r>
          <a:endParaRPr lang="en-US" dirty="0"/>
        </a:p>
      </dgm:t>
    </dgm:pt>
    <dgm:pt modelId="{71D2962F-BFE8-4F7A-A3E2-0FDF4F8E296A}" type="parTrans" cxnId="{2C4599AD-F75D-4A23-B949-BD806B3CF122}">
      <dgm:prSet/>
      <dgm:spPr/>
      <dgm:t>
        <a:bodyPr/>
        <a:lstStyle/>
        <a:p>
          <a:endParaRPr lang="en-US"/>
        </a:p>
      </dgm:t>
    </dgm:pt>
    <dgm:pt modelId="{EDFC976F-2E60-4C49-9329-46FAA401B514}" type="sibTrans" cxnId="{2C4599AD-F75D-4A23-B949-BD806B3CF122}">
      <dgm:prSet/>
      <dgm:spPr/>
      <dgm:t>
        <a:bodyPr/>
        <a:lstStyle/>
        <a:p>
          <a:endParaRPr lang="en-US"/>
        </a:p>
      </dgm:t>
    </dgm:pt>
    <dgm:pt modelId="{7A57323D-B552-4A7E-B5EB-F5CC23BE74C8}">
      <dgm:prSet phldrT="[Text]"/>
      <dgm:spPr/>
      <dgm:t>
        <a:bodyPr/>
        <a:lstStyle/>
        <a:p>
          <a:r>
            <a:rPr lang="en-US" dirty="0" smtClean="0"/>
            <a:t>with only one kind of associations (the political system or the state)</a:t>
          </a:r>
          <a:endParaRPr lang="en-US" dirty="0"/>
        </a:p>
      </dgm:t>
    </dgm:pt>
    <dgm:pt modelId="{4C118F35-395A-4D5B-AAEF-04CC7226432E}" type="parTrans" cxnId="{6E59CD9D-FF52-4D16-BB6A-A2B9B6C1E77F}">
      <dgm:prSet/>
      <dgm:spPr/>
    </dgm:pt>
    <dgm:pt modelId="{7E4ACCE2-440B-4F79-A7F0-4C26BE68BD64}" type="sibTrans" cxnId="{6E59CD9D-FF52-4D16-BB6A-A2B9B6C1E77F}">
      <dgm:prSet/>
      <dgm:spPr/>
    </dgm:pt>
    <dgm:pt modelId="{3C4FF865-D949-4364-A814-294791DE4955}">
      <dgm:prSet phldrT="[Text]"/>
      <dgm:spPr/>
      <dgm:t>
        <a:bodyPr/>
        <a:lstStyle/>
        <a:p>
          <a:r>
            <a:rPr lang="en-US" dirty="0" smtClean="0"/>
            <a:t>deals with all kinds of associations;</a:t>
          </a:r>
          <a:endParaRPr lang="en-US" dirty="0"/>
        </a:p>
      </dgm:t>
    </dgm:pt>
    <dgm:pt modelId="{A4EC6E11-3FAE-4F93-8892-6C683BC399F0}" type="parTrans" cxnId="{721C2367-1856-447C-888C-96C219972A18}">
      <dgm:prSet/>
      <dgm:spPr/>
    </dgm:pt>
    <dgm:pt modelId="{455DE7E6-34E6-492C-8E61-8444C9CA09C7}" type="sibTrans" cxnId="{721C2367-1856-447C-888C-96C219972A18}">
      <dgm:prSet/>
      <dgm:spPr/>
    </dgm:pt>
    <dgm:pt modelId="{EEECC37B-330E-425D-BB60-41F72650B390}" type="pres">
      <dgm:prSet presAssocID="{5FA73223-DA7D-4287-9B4A-3B967D828968}" presName="Name0" presStyleCnt="0">
        <dgm:presLayoutVars>
          <dgm:dir/>
          <dgm:animLvl val="lvl"/>
          <dgm:resizeHandles val="exact"/>
        </dgm:presLayoutVars>
      </dgm:prSet>
      <dgm:spPr/>
      <dgm:t>
        <a:bodyPr/>
        <a:lstStyle/>
        <a:p>
          <a:endParaRPr lang="en-US"/>
        </a:p>
      </dgm:t>
    </dgm:pt>
    <dgm:pt modelId="{079CA08D-4B51-4B3F-87A8-BA7D561D51BA}" type="pres">
      <dgm:prSet presAssocID="{1BB20070-0EBF-414C-A10E-20BE52179F7F}" presName="composite" presStyleCnt="0"/>
      <dgm:spPr/>
    </dgm:pt>
    <dgm:pt modelId="{0B727674-9934-49EE-8EC1-F93105E06896}" type="pres">
      <dgm:prSet presAssocID="{1BB20070-0EBF-414C-A10E-20BE52179F7F}" presName="parTx" presStyleLbl="alignNode1" presStyleIdx="0" presStyleCnt="2" custScaleX="80403" custScaleY="64917" custLinFactNeighborX="-9800" custLinFactNeighborY="-15633">
        <dgm:presLayoutVars>
          <dgm:chMax val="0"/>
          <dgm:chPref val="0"/>
          <dgm:bulletEnabled val="1"/>
        </dgm:presLayoutVars>
      </dgm:prSet>
      <dgm:spPr/>
      <dgm:t>
        <a:bodyPr/>
        <a:lstStyle/>
        <a:p>
          <a:endParaRPr lang="en-US"/>
        </a:p>
      </dgm:t>
    </dgm:pt>
    <dgm:pt modelId="{9F6BBEC0-6DE4-45B5-A370-56870597799C}" type="pres">
      <dgm:prSet presAssocID="{1BB20070-0EBF-414C-A10E-20BE52179F7F}" presName="desTx" presStyleLbl="alignAccFollowNode1" presStyleIdx="0" presStyleCnt="2" custScaleY="94694">
        <dgm:presLayoutVars>
          <dgm:bulletEnabled val="1"/>
        </dgm:presLayoutVars>
      </dgm:prSet>
      <dgm:spPr/>
      <dgm:t>
        <a:bodyPr/>
        <a:lstStyle/>
        <a:p>
          <a:endParaRPr lang="en-US"/>
        </a:p>
      </dgm:t>
    </dgm:pt>
    <dgm:pt modelId="{EA2A523C-8BD5-49B0-86D3-C72D85612634}" type="pres">
      <dgm:prSet presAssocID="{40B89D61-F815-4243-B7BC-F2D051763EC2}" presName="space" presStyleCnt="0"/>
      <dgm:spPr/>
    </dgm:pt>
    <dgm:pt modelId="{49F83731-545F-4ECB-8DE3-800C0385AC8E}" type="pres">
      <dgm:prSet presAssocID="{46ADF7E0-9330-4023-A742-209D0E73F499}" presName="composite" presStyleCnt="0"/>
      <dgm:spPr/>
    </dgm:pt>
    <dgm:pt modelId="{071843CE-ECCB-4E42-B4D6-E4A96850997A}" type="pres">
      <dgm:prSet presAssocID="{46ADF7E0-9330-4023-A742-209D0E73F499}" presName="parTx" presStyleLbl="alignNode1" presStyleIdx="1" presStyleCnt="2" custScaleX="81992" custScaleY="68777" custLinFactNeighborX="2166" custLinFactNeighborY="-19727">
        <dgm:presLayoutVars>
          <dgm:chMax val="0"/>
          <dgm:chPref val="0"/>
          <dgm:bulletEnabled val="1"/>
        </dgm:presLayoutVars>
      </dgm:prSet>
      <dgm:spPr/>
      <dgm:t>
        <a:bodyPr/>
        <a:lstStyle/>
        <a:p>
          <a:endParaRPr lang="en-US"/>
        </a:p>
      </dgm:t>
    </dgm:pt>
    <dgm:pt modelId="{9DBF01E0-10E9-49A1-B6B0-4806A5242D29}" type="pres">
      <dgm:prSet presAssocID="{46ADF7E0-9330-4023-A742-209D0E73F499}" presName="desTx" presStyleLbl="alignAccFollowNode1" presStyleIdx="1" presStyleCnt="2" custLinFactNeighborX="-4981" custLinFactNeighborY="1406">
        <dgm:presLayoutVars>
          <dgm:bulletEnabled val="1"/>
        </dgm:presLayoutVars>
      </dgm:prSet>
      <dgm:spPr/>
      <dgm:t>
        <a:bodyPr/>
        <a:lstStyle/>
        <a:p>
          <a:endParaRPr lang="en-US"/>
        </a:p>
      </dgm:t>
    </dgm:pt>
  </dgm:ptLst>
  <dgm:cxnLst>
    <dgm:cxn modelId="{2C4599AD-F75D-4A23-B949-BD806B3CF122}" srcId="{46ADF7E0-9330-4023-A742-209D0E73F499}" destId="{B105782E-CEDA-4C14-9B8A-AE4A5CD359BC}" srcOrd="0" destOrd="0" parTransId="{71D2962F-BFE8-4F7A-A3E2-0FDF4F8E296A}" sibTransId="{EDFC976F-2E60-4C49-9329-46FAA401B514}"/>
    <dgm:cxn modelId="{84FC4960-9E91-4216-AE29-C226095D7F8F}" type="presOf" srcId="{46ADF7E0-9330-4023-A742-209D0E73F499}" destId="{071843CE-ECCB-4E42-B4D6-E4A96850997A}" srcOrd="0" destOrd="0" presId="urn:microsoft.com/office/officeart/2005/8/layout/hList1"/>
    <dgm:cxn modelId="{508DEF17-677F-4429-9355-4BE0B7ECFA0F}" srcId="{5FA73223-DA7D-4287-9B4A-3B967D828968}" destId="{46ADF7E0-9330-4023-A742-209D0E73F499}" srcOrd="1" destOrd="0" parTransId="{FD5F91BF-AA63-4B1D-B2D0-326292FA27C7}" sibTransId="{7EE2DCB4-9FF2-4D38-BE63-845E65CFFB35}"/>
    <dgm:cxn modelId="{3855CD97-3E73-4FC0-98D4-E14C99CEC07E}" type="presOf" srcId="{935157B6-FB6F-49D6-80F2-516D0283348E}" destId="{9F6BBEC0-6DE4-45B5-A370-56870597799C}" srcOrd="0" destOrd="0" presId="urn:microsoft.com/office/officeart/2005/8/layout/hList1"/>
    <dgm:cxn modelId="{7E069793-5927-4CCA-A946-EB460A997D78}" type="presOf" srcId="{B105782E-CEDA-4C14-9B8A-AE4A5CD359BC}" destId="{9DBF01E0-10E9-49A1-B6B0-4806A5242D29}" srcOrd="0" destOrd="0" presId="urn:microsoft.com/office/officeart/2005/8/layout/hList1"/>
    <dgm:cxn modelId="{3B827B34-0BF9-4BF8-B615-927F32E0442A}" type="presOf" srcId="{3C4FF865-D949-4364-A814-294791DE4955}" destId="{9F6BBEC0-6DE4-45B5-A370-56870597799C}" srcOrd="0" destOrd="1" presId="urn:microsoft.com/office/officeart/2005/8/layout/hList1"/>
    <dgm:cxn modelId="{EBF0A4C0-8545-435D-82C7-1BE08FCECED8}" type="presOf" srcId="{5FA73223-DA7D-4287-9B4A-3B967D828968}" destId="{EEECC37B-330E-425D-BB60-41F72650B390}" srcOrd="0" destOrd="0" presId="urn:microsoft.com/office/officeart/2005/8/layout/hList1"/>
    <dgm:cxn modelId="{6E59CD9D-FF52-4D16-BB6A-A2B9B6C1E77F}" srcId="{46ADF7E0-9330-4023-A742-209D0E73F499}" destId="{7A57323D-B552-4A7E-B5EB-F5CC23BE74C8}" srcOrd="1" destOrd="0" parTransId="{4C118F35-395A-4D5B-AAEF-04CC7226432E}" sibTransId="{7E4ACCE2-440B-4F79-A7F0-4C26BE68BD64}"/>
    <dgm:cxn modelId="{5B3E5873-EFC1-4606-A5B5-FA41427DFD93}" type="presOf" srcId="{7A57323D-B552-4A7E-B5EB-F5CC23BE74C8}" destId="{9DBF01E0-10E9-49A1-B6B0-4806A5242D29}" srcOrd="0" destOrd="1" presId="urn:microsoft.com/office/officeart/2005/8/layout/hList1"/>
    <dgm:cxn modelId="{653240E8-67A1-406E-A2A9-A338F508A5FC}" srcId="{5FA73223-DA7D-4287-9B4A-3B967D828968}" destId="{1BB20070-0EBF-414C-A10E-20BE52179F7F}" srcOrd="0" destOrd="0" parTransId="{B55E481A-1923-476C-8045-0118B199BA62}" sibTransId="{40B89D61-F815-4243-B7BC-F2D051763EC2}"/>
    <dgm:cxn modelId="{CF8AA9B1-C4FD-4CCC-98F6-2F98BA9480FB}" srcId="{1BB20070-0EBF-414C-A10E-20BE52179F7F}" destId="{935157B6-FB6F-49D6-80F2-516D0283348E}" srcOrd="0" destOrd="0" parTransId="{9FFA931B-87DF-4F12-9A03-6CAFE065ACBE}" sibTransId="{E8246660-B1D9-40E0-BBCE-EB9D98639BEF}"/>
    <dgm:cxn modelId="{721C2367-1856-447C-888C-96C219972A18}" srcId="{1BB20070-0EBF-414C-A10E-20BE52179F7F}" destId="{3C4FF865-D949-4364-A814-294791DE4955}" srcOrd="1" destOrd="0" parTransId="{A4EC6E11-3FAE-4F93-8892-6C683BC399F0}" sibTransId="{455DE7E6-34E6-492C-8E61-8444C9CA09C7}"/>
    <dgm:cxn modelId="{FD3FEDC1-1E71-45B4-ADB9-BDE9ACAB42B9}" type="presOf" srcId="{1BB20070-0EBF-414C-A10E-20BE52179F7F}" destId="{0B727674-9934-49EE-8EC1-F93105E06896}" srcOrd="0" destOrd="0" presId="urn:microsoft.com/office/officeart/2005/8/layout/hList1"/>
    <dgm:cxn modelId="{95E63A7E-41F4-41F5-8820-39FC086F1369}" type="presParOf" srcId="{EEECC37B-330E-425D-BB60-41F72650B390}" destId="{079CA08D-4B51-4B3F-87A8-BA7D561D51BA}" srcOrd="0" destOrd="0" presId="urn:microsoft.com/office/officeart/2005/8/layout/hList1"/>
    <dgm:cxn modelId="{0D14E708-69D2-46DF-99E9-124F677142A2}" type="presParOf" srcId="{079CA08D-4B51-4B3F-87A8-BA7D561D51BA}" destId="{0B727674-9934-49EE-8EC1-F93105E06896}" srcOrd="0" destOrd="0" presId="urn:microsoft.com/office/officeart/2005/8/layout/hList1"/>
    <dgm:cxn modelId="{3FB1EE68-553A-4C4C-98B8-147B6C61C0B8}" type="presParOf" srcId="{079CA08D-4B51-4B3F-87A8-BA7D561D51BA}" destId="{9F6BBEC0-6DE4-45B5-A370-56870597799C}" srcOrd="1" destOrd="0" presId="urn:microsoft.com/office/officeart/2005/8/layout/hList1"/>
    <dgm:cxn modelId="{EB716C8E-DB40-43AF-919A-60E158E5A2D0}" type="presParOf" srcId="{EEECC37B-330E-425D-BB60-41F72650B390}" destId="{EA2A523C-8BD5-49B0-86D3-C72D85612634}" srcOrd="1" destOrd="0" presId="urn:microsoft.com/office/officeart/2005/8/layout/hList1"/>
    <dgm:cxn modelId="{7755630D-D17F-49A6-8392-C6608B99BFB5}" type="presParOf" srcId="{EEECC37B-330E-425D-BB60-41F72650B390}" destId="{49F83731-545F-4ECB-8DE3-800C0385AC8E}" srcOrd="2" destOrd="0" presId="urn:microsoft.com/office/officeart/2005/8/layout/hList1"/>
    <dgm:cxn modelId="{21D86D6B-79C8-4C8B-B427-F0C847254607}" type="presParOf" srcId="{49F83731-545F-4ECB-8DE3-800C0385AC8E}" destId="{071843CE-ECCB-4E42-B4D6-E4A96850997A}" srcOrd="0" destOrd="0" presId="urn:microsoft.com/office/officeart/2005/8/layout/hList1"/>
    <dgm:cxn modelId="{8E7EA36C-E780-4AAF-BA6A-0C270B0A40A8}" type="presParOf" srcId="{49F83731-545F-4ECB-8DE3-800C0385AC8E}" destId="{9DBF01E0-10E9-49A1-B6B0-4806A5242D29}"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FF3EED-1C2C-4C49-8CFE-22294C481921}">
      <dsp:nvSpPr>
        <dsp:cNvPr id="0" name=""/>
        <dsp:cNvSpPr/>
      </dsp:nvSpPr>
      <dsp:spPr>
        <a:xfrm>
          <a:off x="979891" y="152402"/>
          <a:ext cx="1970627" cy="85707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latin typeface="Times New Roman" pitchFamily="18" charset="0"/>
              <a:cs typeface="Times New Roman" pitchFamily="18" charset="0"/>
            </a:rPr>
            <a:t>Science of past</a:t>
          </a:r>
          <a:endParaRPr lang="en-US" sz="1600" kern="1200" dirty="0">
            <a:latin typeface="Times New Roman" pitchFamily="18" charset="0"/>
            <a:cs typeface="Times New Roman" pitchFamily="18" charset="0"/>
          </a:endParaRPr>
        </a:p>
      </dsp:txBody>
      <dsp:txXfrm>
        <a:off x="1295191" y="152402"/>
        <a:ext cx="1655326" cy="857073"/>
      </dsp:txXfrm>
    </dsp:sp>
    <dsp:sp modelId="{D8D4FAD7-7AB2-44CA-A37A-E6F4C1071556}">
      <dsp:nvSpPr>
        <dsp:cNvPr id="0" name=""/>
        <dsp:cNvSpPr/>
      </dsp:nvSpPr>
      <dsp:spPr>
        <a:xfrm>
          <a:off x="0" y="1142999"/>
          <a:ext cx="3022153" cy="85707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latin typeface="Times New Roman" pitchFamily="18" charset="0"/>
              <a:cs typeface="Times New Roman" pitchFamily="18" charset="0"/>
            </a:rPr>
            <a:t>Not Teleological (doesn’t look at ultimate ends)</a:t>
          </a:r>
          <a:endParaRPr lang="en-US" sz="1600" kern="1200" dirty="0">
            <a:latin typeface="Times New Roman" pitchFamily="18" charset="0"/>
            <a:cs typeface="Times New Roman" pitchFamily="18" charset="0"/>
          </a:endParaRPr>
        </a:p>
      </dsp:txBody>
      <dsp:txXfrm>
        <a:off x="483544" y="1142999"/>
        <a:ext cx="2538609" cy="857073"/>
      </dsp:txXfrm>
    </dsp:sp>
    <dsp:sp modelId="{3F940558-B13F-4E95-9E93-F7B630F2494B}">
      <dsp:nvSpPr>
        <dsp:cNvPr id="0" name=""/>
        <dsp:cNvSpPr/>
      </dsp:nvSpPr>
      <dsp:spPr>
        <a:xfrm>
          <a:off x="0" y="76195"/>
          <a:ext cx="1124544" cy="8566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GB" sz="1600" kern="1200" dirty="0" smtClean="0">
              <a:latin typeface="Times New Roman" pitchFamily="18" charset="0"/>
              <a:cs typeface="Times New Roman" pitchFamily="18" charset="0"/>
            </a:rPr>
            <a:t>History</a:t>
          </a:r>
          <a:endParaRPr lang="en-US" sz="1600" kern="1200" dirty="0">
            <a:latin typeface="Times New Roman" pitchFamily="18" charset="0"/>
            <a:cs typeface="Times New Roman" pitchFamily="18" charset="0"/>
          </a:endParaRPr>
        </a:p>
      </dsp:txBody>
      <dsp:txXfrm>
        <a:off x="0" y="76195"/>
        <a:ext cx="1124544" cy="856645"/>
      </dsp:txXfrm>
    </dsp:sp>
    <dsp:sp modelId="{5764A897-F4DE-418F-99D0-391730CEC874}">
      <dsp:nvSpPr>
        <dsp:cNvPr id="0" name=""/>
        <dsp:cNvSpPr/>
      </dsp:nvSpPr>
      <dsp:spPr>
        <a:xfrm>
          <a:off x="5881753" y="152402"/>
          <a:ext cx="2549052" cy="85707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latin typeface="Times New Roman" pitchFamily="18" charset="0"/>
              <a:cs typeface="Times New Roman" pitchFamily="18" charset="0"/>
            </a:rPr>
            <a:t>Not much to do with Past</a:t>
          </a:r>
          <a:endParaRPr lang="en-US" sz="1600" kern="1200" dirty="0">
            <a:latin typeface="Times New Roman" pitchFamily="18" charset="0"/>
            <a:cs typeface="Times New Roman" pitchFamily="18" charset="0"/>
          </a:endParaRPr>
        </a:p>
      </dsp:txBody>
      <dsp:txXfrm>
        <a:off x="6289602" y="152402"/>
        <a:ext cx="2141203" cy="857073"/>
      </dsp:txXfrm>
    </dsp:sp>
    <dsp:sp modelId="{2D4E41D5-996E-4C06-AC77-999DC4615393}">
      <dsp:nvSpPr>
        <dsp:cNvPr id="0" name=""/>
        <dsp:cNvSpPr/>
      </dsp:nvSpPr>
      <dsp:spPr>
        <a:xfrm>
          <a:off x="5112065" y="1200029"/>
          <a:ext cx="3218482" cy="85707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lvl="0" algn="l" defTabSz="711200">
            <a:lnSpc>
              <a:spcPct val="90000"/>
            </a:lnSpc>
            <a:spcBef>
              <a:spcPct val="0"/>
            </a:spcBef>
            <a:spcAft>
              <a:spcPct val="35000"/>
            </a:spcAft>
          </a:pPr>
          <a:r>
            <a:rPr lang="en-GB" sz="1600" kern="1200" dirty="0" smtClean="0">
              <a:latin typeface="Times New Roman" pitchFamily="18" charset="0"/>
              <a:cs typeface="Times New Roman" pitchFamily="18" charset="0"/>
            </a:rPr>
            <a:t>Teleological because it considers the ends of state and laws</a:t>
          </a:r>
          <a:endParaRPr lang="en-US" sz="1600" kern="1200" dirty="0">
            <a:latin typeface="Times New Roman" pitchFamily="18" charset="0"/>
            <a:cs typeface="Times New Roman" pitchFamily="18" charset="0"/>
          </a:endParaRPr>
        </a:p>
      </dsp:txBody>
      <dsp:txXfrm>
        <a:off x="5627023" y="1200029"/>
        <a:ext cx="2703525" cy="857073"/>
      </dsp:txXfrm>
    </dsp:sp>
    <dsp:sp modelId="{4B7F166E-6E1D-4084-BCEF-B0C03036405F}">
      <dsp:nvSpPr>
        <dsp:cNvPr id="0" name=""/>
        <dsp:cNvSpPr/>
      </dsp:nvSpPr>
      <dsp:spPr>
        <a:xfrm>
          <a:off x="4837174" y="0"/>
          <a:ext cx="1276949" cy="85664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GB" sz="1600" kern="1200" dirty="0" smtClean="0">
              <a:latin typeface="Times New Roman" pitchFamily="18" charset="0"/>
              <a:cs typeface="Times New Roman" pitchFamily="18" charset="0"/>
            </a:rPr>
            <a:t>Political Science</a:t>
          </a:r>
          <a:endParaRPr lang="en-US" sz="1600" kern="1200" dirty="0">
            <a:latin typeface="Times New Roman" pitchFamily="18" charset="0"/>
            <a:cs typeface="Times New Roman" pitchFamily="18" charset="0"/>
          </a:endParaRPr>
        </a:p>
      </dsp:txBody>
      <dsp:txXfrm>
        <a:off x="4837174" y="0"/>
        <a:ext cx="1276949" cy="85664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727674-9934-49EE-8EC1-F93105E06896}">
      <dsp:nvSpPr>
        <dsp:cNvPr id="0" name=""/>
        <dsp:cNvSpPr/>
      </dsp:nvSpPr>
      <dsp:spPr>
        <a:xfrm>
          <a:off x="0" y="76202"/>
          <a:ext cx="3034695" cy="4487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GB" sz="2000" kern="1200" dirty="0" smtClean="0"/>
            <a:t>Sociology </a:t>
          </a:r>
          <a:endParaRPr lang="en-US" sz="2000" kern="1200" dirty="0"/>
        </a:p>
      </dsp:txBody>
      <dsp:txXfrm>
        <a:off x="0" y="76202"/>
        <a:ext cx="3034695" cy="448706"/>
      </dsp:txXfrm>
    </dsp:sp>
    <dsp:sp modelId="{9F6BBEC0-6DE4-45B5-A370-56870597799C}">
      <dsp:nvSpPr>
        <dsp:cNvPr id="0" name=""/>
        <dsp:cNvSpPr/>
      </dsp:nvSpPr>
      <dsp:spPr>
        <a:xfrm>
          <a:off x="39" y="567510"/>
          <a:ext cx="3774355" cy="199143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deals with man as a </a:t>
          </a:r>
          <a:r>
            <a:rPr lang="en-US" sz="2000" i="1" kern="1200" dirty="0" err="1" smtClean="0"/>
            <a:t>socius</a:t>
          </a:r>
          <a:endParaRPr lang="en-US" sz="2000" kern="1200" dirty="0"/>
        </a:p>
        <a:p>
          <a:pPr marL="228600" lvl="1" indent="-228600" algn="l" defTabSz="889000">
            <a:lnSpc>
              <a:spcPct val="90000"/>
            </a:lnSpc>
            <a:spcBef>
              <a:spcPct val="0"/>
            </a:spcBef>
            <a:spcAft>
              <a:spcPct val="15000"/>
            </a:spcAft>
            <a:buChar char="••"/>
          </a:pPr>
          <a:r>
            <a:rPr lang="en-US" sz="2000" kern="1200" dirty="0" smtClean="0"/>
            <a:t>deals with all kinds of associations;</a:t>
          </a:r>
          <a:endParaRPr lang="en-US" sz="2000" kern="1200" dirty="0"/>
        </a:p>
      </dsp:txBody>
      <dsp:txXfrm>
        <a:off x="39" y="567510"/>
        <a:ext cx="3774355" cy="1991432"/>
      </dsp:txXfrm>
    </dsp:sp>
    <dsp:sp modelId="{071843CE-ECCB-4E42-B4D6-E4A96850997A}">
      <dsp:nvSpPr>
        <dsp:cNvPr id="0" name=""/>
        <dsp:cNvSpPr/>
      </dsp:nvSpPr>
      <dsp:spPr>
        <a:xfrm>
          <a:off x="4724400" y="0"/>
          <a:ext cx="3094669" cy="47538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GB" sz="2000" kern="1200" dirty="0" smtClean="0"/>
            <a:t>Political Science</a:t>
          </a:r>
          <a:endParaRPr lang="en-US" sz="2000" kern="1200" dirty="0"/>
        </a:p>
      </dsp:txBody>
      <dsp:txXfrm>
        <a:off x="4724400" y="0"/>
        <a:ext cx="3094669" cy="475386"/>
      </dsp:txXfrm>
    </dsp:sp>
    <dsp:sp modelId="{9DBF01E0-10E9-49A1-B6B0-4806A5242D29}">
      <dsp:nvSpPr>
        <dsp:cNvPr id="0" name=""/>
        <dsp:cNvSpPr/>
      </dsp:nvSpPr>
      <dsp:spPr>
        <a:xfrm>
          <a:off x="4114804" y="533399"/>
          <a:ext cx="3774355" cy="210301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deals with him as a citizen or subject of the state</a:t>
          </a:r>
          <a:endParaRPr lang="en-US" sz="2000" kern="1200" dirty="0"/>
        </a:p>
        <a:p>
          <a:pPr marL="228600" lvl="1" indent="-228600" algn="l" defTabSz="889000">
            <a:lnSpc>
              <a:spcPct val="90000"/>
            </a:lnSpc>
            <a:spcBef>
              <a:spcPct val="0"/>
            </a:spcBef>
            <a:spcAft>
              <a:spcPct val="15000"/>
            </a:spcAft>
            <a:buChar char="••"/>
          </a:pPr>
          <a:r>
            <a:rPr lang="en-US" sz="2000" kern="1200" dirty="0" smtClean="0"/>
            <a:t>with only one kind of associations (the political system or the state)</a:t>
          </a:r>
          <a:endParaRPr lang="en-US" sz="2000" kern="1200" dirty="0"/>
        </a:p>
      </dsp:txBody>
      <dsp:txXfrm>
        <a:off x="4114804" y="533399"/>
        <a:ext cx="3774355" cy="2103018"/>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7A247A-B8A7-4D7C-82FC-4BDD4209FA9D}" type="datetimeFigureOut">
              <a:rPr lang="en-US" smtClean="0"/>
              <a:pPr/>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A247A-B8A7-4D7C-82FC-4BDD4209FA9D}" type="datetimeFigureOut">
              <a:rPr lang="en-US" smtClean="0"/>
              <a:pPr/>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A247A-B8A7-4D7C-82FC-4BDD4209FA9D}" type="datetimeFigureOut">
              <a:rPr lang="en-US" smtClean="0"/>
              <a:pPr/>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7A247A-B8A7-4D7C-82FC-4BDD4209FA9D}" type="datetimeFigureOut">
              <a:rPr lang="en-US" smtClean="0"/>
              <a:pPr/>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A247A-B8A7-4D7C-82FC-4BDD4209FA9D}" type="datetimeFigureOut">
              <a:rPr lang="en-US" smtClean="0"/>
              <a:pPr/>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7A247A-B8A7-4D7C-82FC-4BDD4209FA9D}" type="datetimeFigureOut">
              <a:rPr lang="en-US" smtClean="0"/>
              <a:pPr/>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7A247A-B8A7-4D7C-82FC-4BDD4209FA9D}" type="datetimeFigureOut">
              <a:rPr lang="en-US" smtClean="0"/>
              <a:pPr/>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7A247A-B8A7-4D7C-82FC-4BDD4209FA9D}" type="datetimeFigureOut">
              <a:rPr lang="en-US" smtClean="0"/>
              <a:pPr/>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A247A-B8A7-4D7C-82FC-4BDD4209FA9D}" type="datetimeFigureOut">
              <a:rPr lang="en-US" smtClean="0"/>
              <a:pPr/>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A247A-B8A7-4D7C-82FC-4BDD4209FA9D}" type="datetimeFigureOut">
              <a:rPr lang="en-US" smtClean="0"/>
              <a:pPr/>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A247A-B8A7-4D7C-82FC-4BDD4209FA9D}" type="datetimeFigureOut">
              <a:rPr lang="en-US" smtClean="0"/>
              <a:pPr/>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D8C00-7EAA-4217-A172-B8B6091449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A247A-B8A7-4D7C-82FC-4BDD4209FA9D}" type="datetimeFigureOut">
              <a:rPr lang="en-US" smtClean="0"/>
              <a:pPr/>
              <a:t>12/6/2020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D8C00-7EAA-4217-A172-B8B6091449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Times New Roman" pitchFamily="18" charset="0"/>
                <a:cs typeface="Times New Roman" pitchFamily="18" charset="0"/>
              </a:rPr>
              <a:t>Relations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Political Science with other </a:t>
            </a:r>
            <a:r>
              <a:rPr lang="en-US" dirty="0">
                <a:latin typeface="Times New Roman" pitchFamily="18" charset="0"/>
                <a:cs typeface="Times New Roman" pitchFamily="18" charset="0"/>
              </a:rPr>
              <a:t>Social Sciences</a:t>
            </a:r>
            <a:r>
              <a:rPr lang="en-US" dirty="0"/>
              <a:t/>
            </a:r>
            <a:br>
              <a:rPr lang="en-US" dirty="0"/>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419600"/>
            <a:ext cx="6400800" cy="1219200"/>
          </a:xfrm>
        </p:spPr>
        <p:txBody>
          <a:bodyPr>
            <a:normAutofit fontScale="62500" lnSpcReduction="20000"/>
          </a:bodyPr>
          <a:lstStyle/>
          <a:p>
            <a:pPr algn="r"/>
            <a:r>
              <a:rPr lang="en-GB" dirty="0" smtClean="0">
                <a:solidFill>
                  <a:schemeClr val="tx1">
                    <a:lumMod val="75000"/>
                    <a:lumOff val="25000"/>
                  </a:schemeClr>
                </a:solidFill>
                <a:latin typeface="Times New Roman" pitchFamily="18" charset="0"/>
                <a:cs typeface="Times New Roman" pitchFamily="18" charset="0"/>
              </a:rPr>
              <a:t>Compiled from: Political Science: Theory and </a:t>
            </a:r>
            <a:r>
              <a:rPr lang="en-GB" dirty="0" smtClean="0">
                <a:solidFill>
                  <a:schemeClr val="tx1">
                    <a:lumMod val="75000"/>
                    <a:lumOff val="25000"/>
                  </a:schemeClr>
                </a:solidFill>
                <a:latin typeface="Times New Roman" pitchFamily="18" charset="0"/>
                <a:cs typeface="Times New Roman" pitchFamily="18" charset="0"/>
              </a:rPr>
              <a:t>Practice (by </a:t>
            </a:r>
            <a:r>
              <a:rPr lang="en-GB" dirty="0" err="1" smtClean="0">
                <a:solidFill>
                  <a:schemeClr val="tx1">
                    <a:lumMod val="75000"/>
                    <a:lumOff val="25000"/>
                  </a:schemeClr>
                </a:solidFill>
                <a:latin typeface="Times New Roman" pitchFamily="18" charset="0"/>
                <a:cs typeface="Times New Roman" pitchFamily="18" charset="0"/>
              </a:rPr>
              <a:t>Mazhar</a:t>
            </a:r>
            <a:r>
              <a:rPr lang="en-GB" dirty="0" smtClean="0">
                <a:solidFill>
                  <a:schemeClr val="tx1">
                    <a:lumMod val="75000"/>
                    <a:lumOff val="25000"/>
                  </a:schemeClr>
                </a:solidFill>
                <a:latin typeface="Times New Roman" pitchFamily="18" charset="0"/>
                <a:cs typeface="Times New Roman" pitchFamily="18" charset="0"/>
              </a:rPr>
              <a:t> </a:t>
            </a:r>
            <a:r>
              <a:rPr lang="en-GB" dirty="0" err="1" smtClean="0">
                <a:solidFill>
                  <a:schemeClr val="tx1">
                    <a:lumMod val="75000"/>
                    <a:lumOff val="25000"/>
                  </a:schemeClr>
                </a:solidFill>
                <a:latin typeface="Times New Roman" pitchFamily="18" charset="0"/>
                <a:cs typeface="Times New Roman" pitchFamily="18" charset="0"/>
              </a:rPr>
              <a:t>ul</a:t>
            </a:r>
            <a:r>
              <a:rPr lang="en-GB" dirty="0" smtClean="0">
                <a:solidFill>
                  <a:schemeClr val="tx1">
                    <a:lumMod val="75000"/>
                    <a:lumOff val="25000"/>
                  </a:schemeClr>
                </a:solidFill>
                <a:latin typeface="Times New Roman" pitchFamily="18" charset="0"/>
                <a:cs typeface="Times New Roman" pitchFamily="18" charset="0"/>
              </a:rPr>
              <a:t> </a:t>
            </a:r>
            <a:r>
              <a:rPr lang="en-GB" dirty="0" err="1" smtClean="0">
                <a:solidFill>
                  <a:schemeClr val="tx1">
                    <a:lumMod val="75000"/>
                    <a:lumOff val="25000"/>
                  </a:schemeClr>
                </a:solidFill>
                <a:latin typeface="Times New Roman" pitchFamily="18" charset="0"/>
                <a:cs typeface="Times New Roman" pitchFamily="18" charset="0"/>
              </a:rPr>
              <a:t>Haq</a:t>
            </a:r>
            <a:r>
              <a:rPr lang="en-GB" dirty="0" smtClean="0">
                <a:solidFill>
                  <a:schemeClr val="tx1">
                    <a:lumMod val="75000"/>
                    <a:lumOff val="25000"/>
                  </a:schemeClr>
                </a:solidFill>
                <a:latin typeface="Times New Roman" pitchFamily="18" charset="0"/>
                <a:cs typeface="Times New Roman" pitchFamily="18" charset="0"/>
              </a:rPr>
              <a:t>)</a:t>
            </a:r>
            <a:br>
              <a:rPr lang="en-GB" dirty="0" smtClean="0">
                <a:solidFill>
                  <a:schemeClr val="tx1">
                    <a:lumMod val="75000"/>
                    <a:lumOff val="25000"/>
                  </a:schemeClr>
                </a:solidFill>
                <a:latin typeface="Times New Roman" pitchFamily="18" charset="0"/>
                <a:cs typeface="Times New Roman" pitchFamily="18" charset="0"/>
              </a:rPr>
            </a:br>
            <a:r>
              <a:rPr lang="en-GB" dirty="0" smtClean="0">
                <a:solidFill>
                  <a:schemeClr val="tx1">
                    <a:lumMod val="75000"/>
                    <a:lumOff val="25000"/>
                  </a:schemeClr>
                </a:solidFill>
                <a:latin typeface="Times New Roman" pitchFamily="18" charset="0"/>
                <a:cs typeface="Times New Roman" pitchFamily="18" charset="0"/>
              </a:rPr>
              <a:t>For Semester 1 Political Science LCWU</a:t>
            </a:r>
            <a:endParaRPr lang="en-GB" dirty="0" smtClean="0">
              <a:solidFill>
                <a:schemeClr val="tx1">
                  <a:lumMod val="75000"/>
                  <a:lumOff val="25000"/>
                </a:schemeClr>
              </a:solidFill>
              <a:latin typeface="Times New Roman" pitchFamily="18" charset="0"/>
              <a:cs typeface="Times New Roman" pitchFamily="18" charset="0"/>
            </a:endParaRPr>
          </a:p>
          <a:p>
            <a:pPr algn="r"/>
            <a:r>
              <a:rPr lang="en-GB" dirty="0" smtClean="0">
                <a:solidFill>
                  <a:schemeClr val="tx1">
                    <a:lumMod val="75000"/>
                    <a:lumOff val="25000"/>
                  </a:schemeClr>
                </a:solidFill>
                <a:latin typeface="Times New Roman" pitchFamily="18" charset="0"/>
                <a:cs typeface="Times New Roman" pitchFamily="18" charset="0"/>
              </a:rPr>
              <a:t>Lecture by: </a:t>
            </a:r>
            <a:r>
              <a:rPr lang="en-GB" dirty="0" err="1" smtClean="0">
                <a:solidFill>
                  <a:schemeClr val="tx1">
                    <a:lumMod val="75000"/>
                    <a:lumOff val="25000"/>
                  </a:schemeClr>
                </a:solidFill>
                <a:latin typeface="Times New Roman" pitchFamily="18" charset="0"/>
                <a:cs typeface="Times New Roman" pitchFamily="18" charset="0"/>
              </a:rPr>
              <a:t>Syeda</a:t>
            </a:r>
            <a:r>
              <a:rPr lang="en-GB" dirty="0" smtClean="0">
                <a:solidFill>
                  <a:schemeClr val="tx1">
                    <a:lumMod val="75000"/>
                    <a:lumOff val="25000"/>
                  </a:schemeClr>
                </a:solidFill>
                <a:latin typeface="Times New Roman" pitchFamily="18" charset="0"/>
                <a:cs typeface="Times New Roman" pitchFamily="18" charset="0"/>
              </a:rPr>
              <a:t> </a:t>
            </a:r>
            <a:r>
              <a:rPr lang="en-GB" dirty="0" err="1" smtClean="0">
                <a:solidFill>
                  <a:schemeClr val="tx1">
                    <a:lumMod val="75000"/>
                    <a:lumOff val="25000"/>
                  </a:schemeClr>
                </a:solidFill>
                <a:latin typeface="Times New Roman" pitchFamily="18" charset="0"/>
                <a:cs typeface="Times New Roman" pitchFamily="18" charset="0"/>
              </a:rPr>
              <a:t>Freena</a:t>
            </a:r>
            <a:r>
              <a:rPr lang="en-GB" dirty="0" smtClean="0">
                <a:solidFill>
                  <a:schemeClr val="tx1">
                    <a:lumMod val="75000"/>
                    <a:lumOff val="25000"/>
                  </a:schemeClr>
                </a:solidFill>
                <a:latin typeface="Times New Roman" pitchFamily="18" charset="0"/>
                <a:cs typeface="Times New Roman" pitchFamily="18" charset="0"/>
              </a:rPr>
              <a:t> </a:t>
            </a:r>
            <a:r>
              <a:rPr lang="en-GB" dirty="0" err="1" smtClean="0">
                <a:solidFill>
                  <a:schemeClr val="tx1">
                    <a:lumMod val="75000"/>
                    <a:lumOff val="25000"/>
                  </a:schemeClr>
                </a:solidFill>
                <a:latin typeface="Times New Roman" pitchFamily="18" charset="0"/>
                <a:cs typeface="Times New Roman" pitchFamily="18" charset="0"/>
              </a:rPr>
              <a:t>Naqvi</a:t>
            </a:r>
            <a:endParaRPr lang="en-US" dirty="0">
              <a:solidFill>
                <a:schemeClr val="tx1">
                  <a:lumMod val="75000"/>
                  <a:lumOff val="2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534400" cy="5668963"/>
          </a:xfrm>
        </p:spPr>
        <p:txBody>
          <a:bodyPr>
            <a:normAutofit/>
          </a:bodyPr>
          <a:lstStyle/>
          <a:p>
            <a:pPr>
              <a:buNone/>
            </a:pPr>
            <a:r>
              <a:rPr lang="en-US" sz="2000" i="1" dirty="0" smtClean="0">
                <a:latin typeface="Times New Roman" pitchFamily="18" charset="0"/>
                <a:cs typeface="Times New Roman" pitchFamily="18" charset="0"/>
              </a:rPr>
              <a:t>1.</a:t>
            </a:r>
            <a:r>
              <a:rPr lang="en-US" sz="2000" i="1" dirty="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Economics </a:t>
            </a:r>
            <a:r>
              <a:rPr lang="en-US" sz="2000" b="1" i="1" dirty="0">
                <a:latin typeface="Times New Roman" pitchFamily="18" charset="0"/>
                <a:cs typeface="Times New Roman" pitchFamily="18" charset="0"/>
              </a:rPr>
              <a:t>and political peace and order.</a:t>
            </a:r>
            <a:endParaRPr lang="en-US" sz="2000" b="1" dirty="0">
              <a:latin typeface="Times New Roman" pitchFamily="18" charset="0"/>
              <a:cs typeface="Times New Roman" pitchFamily="18" charset="0"/>
            </a:endParaRPr>
          </a:p>
          <a:p>
            <a:pPr>
              <a:buNone/>
            </a:pPr>
            <a:r>
              <a:rPr lang="en-GB" sz="2000" b="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both of them study man and strive to </a:t>
            </a:r>
            <a:r>
              <a:rPr lang="en-US" sz="2000" dirty="0" smtClean="0">
                <a:latin typeface="Times New Roman" pitchFamily="18" charset="0"/>
                <a:cs typeface="Times New Roman" pitchFamily="18" charset="0"/>
              </a:rPr>
              <a:t>foster and </a:t>
            </a:r>
            <a:r>
              <a:rPr lang="en-US" sz="2000" dirty="0">
                <a:latin typeface="Times New Roman" pitchFamily="18" charset="0"/>
                <a:cs typeface="Times New Roman" pitchFamily="18" charset="0"/>
              </a:rPr>
              <a:t>promote his </a:t>
            </a:r>
            <a:r>
              <a:rPr lang="en-US" sz="2000" dirty="0" smtClean="0">
                <a:latin typeface="Times New Roman" pitchFamily="18" charset="0"/>
                <a:cs typeface="Times New Roman" pitchFamily="18" charset="0"/>
              </a:rPr>
              <a:t>well-being</a:t>
            </a:r>
          </a:p>
          <a:p>
            <a:pPr>
              <a:buNone/>
            </a:pPr>
            <a:r>
              <a:rPr lang="en-GB"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economic activities of man are possible only when the state has created </a:t>
            </a:r>
            <a:r>
              <a:rPr lang="en-US" sz="2000" dirty="0" smtClean="0">
                <a:latin typeface="Times New Roman" pitchFamily="18" charset="0"/>
                <a:cs typeface="Times New Roman" pitchFamily="18" charset="0"/>
              </a:rPr>
              <a:t>favorable conditions</a:t>
            </a:r>
          </a:p>
          <a:p>
            <a:pPr>
              <a:buNone/>
            </a:pPr>
            <a:endParaRPr lang="en-US" sz="2000" dirty="0" smtClean="0">
              <a:latin typeface="Times New Roman" pitchFamily="18" charset="0"/>
              <a:cs typeface="Times New Roman" pitchFamily="18" charset="0"/>
            </a:endParaRPr>
          </a:p>
          <a:p>
            <a:pPr marL="457200" indent="-457200">
              <a:buAutoNum type="arabicPeriod" startAt="2"/>
            </a:pPr>
            <a:r>
              <a:rPr lang="en-US" sz="2000" b="1" i="1" dirty="0" smtClean="0">
                <a:latin typeface="Times New Roman" pitchFamily="18" charset="0"/>
                <a:cs typeface="Times New Roman" pitchFamily="18" charset="0"/>
              </a:rPr>
              <a:t>Promotion </a:t>
            </a:r>
            <a:r>
              <a:rPr lang="en-US" sz="2000" b="1" i="1" dirty="0">
                <a:latin typeface="Times New Roman" pitchFamily="18" charset="0"/>
                <a:cs typeface="Times New Roman" pitchFamily="18" charset="0"/>
              </a:rPr>
              <a:t>of economic well-being, prosperity and </a:t>
            </a:r>
            <a:r>
              <a:rPr lang="en-US" sz="2000" b="1" i="1" dirty="0" smtClean="0">
                <a:latin typeface="Times New Roman" pitchFamily="18" charset="0"/>
                <a:cs typeface="Times New Roman" pitchFamily="18" charset="0"/>
              </a:rPr>
              <a:t>progress</a:t>
            </a:r>
          </a:p>
          <a:p>
            <a:pPr marL="457200" indent="-457200">
              <a:buNone/>
            </a:pPr>
            <a:r>
              <a:rPr lang="en-GB" sz="2000" i="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Classic economists </a:t>
            </a:r>
            <a:r>
              <a:rPr lang="en-US" sz="2000" dirty="0">
                <a:latin typeface="Times New Roman" pitchFamily="18" charset="0"/>
                <a:cs typeface="Times New Roman" pitchFamily="18" charset="0"/>
              </a:rPr>
              <a:t>believed that the state should be nothing more than a police </a:t>
            </a:r>
            <a:r>
              <a:rPr lang="en-US" sz="2000" dirty="0" smtClean="0">
                <a:latin typeface="Times New Roman" pitchFamily="18" charset="0"/>
                <a:cs typeface="Times New Roman" pitchFamily="18" charset="0"/>
              </a:rPr>
              <a:t>state</a:t>
            </a:r>
            <a:r>
              <a:rPr lang="en-US" sz="2000" dirty="0">
                <a:latin typeface="Times New Roman" pitchFamily="18" charset="0"/>
                <a:cs typeface="Times New Roman" pitchFamily="18" charset="0"/>
              </a:rPr>
              <a:t>. This was what the </a:t>
            </a:r>
            <a:r>
              <a:rPr lang="en-US" sz="2000" i="1" dirty="0">
                <a:latin typeface="Times New Roman" pitchFamily="18" charset="0"/>
                <a:cs typeface="Times New Roman" pitchFamily="18" charset="0"/>
              </a:rPr>
              <a:t>laissez </a:t>
            </a:r>
            <a:r>
              <a:rPr lang="en-US" sz="2000" i="1" dirty="0" smtClean="0">
                <a:latin typeface="Times New Roman" pitchFamily="18" charset="0"/>
                <a:cs typeface="Times New Roman" pitchFamily="18" charset="0"/>
              </a:rPr>
              <a:t>faire </a:t>
            </a:r>
            <a:r>
              <a:rPr lang="en-US" sz="2000" dirty="0">
                <a:latin typeface="Times New Roman" pitchFamily="18" charset="0"/>
                <a:cs typeface="Times New Roman" pitchFamily="18" charset="0"/>
              </a:rPr>
              <a:t>economists demanded of the state in the past. But this view led to great social misery and </a:t>
            </a:r>
            <a:r>
              <a:rPr lang="en-US" sz="2000" dirty="0" smtClean="0">
                <a:latin typeface="Times New Roman" pitchFamily="18" charset="0"/>
                <a:cs typeface="Times New Roman" pitchFamily="18" charset="0"/>
              </a:rPr>
              <a:t>poverty</a:t>
            </a:r>
          </a:p>
          <a:p>
            <a:pPr marL="457200" indent="-457200">
              <a:buNone/>
            </a:pPr>
            <a:r>
              <a:rPr lang="en-GB"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Nowadays, every state seeks to promote the economic well-being of the individual and general welfare and prosperity of the nation and country. the state devises price control and rationing system, regulates working hours, conditions of labor, etc</a:t>
            </a:r>
          </a:p>
          <a:p>
            <a:pPr marL="457200" indent="-457200">
              <a:buNone/>
            </a:pPr>
            <a:r>
              <a:rPr lang="en-GB" sz="2000" dirty="0">
                <a:latin typeface="Times New Roman" pitchFamily="18" charset="0"/>
                <a:cs typeface="Times New Roman" pitchFamily="18" charset="0"/>
              </a:rPr>
              <a:t>	</a:t>
            </a:r>
            <a:r>
              <a:rPr lang="en-US" sz="2000" dirty="0">
                <a:latin typeface="Times New Roman" pitchFamily="18" charset="0"/>
                <a:cs typeface="Times New Roman" pitchFamily="18" charset="0"/>
              </a:rPr>
              <a:t>Modern state is becoming a welfare state. In socialist and communist countries, the state used to undertake far more economic activities </a:t>
            </a:r>
            <a:endParaRPr lang="en-US" sz="2000" dirty="0" smtClean="0">
              <a:latin typeface="Times New Roman" pitchFamily="18" charset="0"/>
              <a:cs typeface="Times New Roman" pitchFamily="18" charset="0"/>
            </a:endParaRPr>
          </a:p>
          <a:p>
            <a:pPr marL="457200" indent="-457200">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rmAutofit/>
          </a:bodyPr>
          <a:lstStyle/>
          <a:p>
            <a:pPr>
              <a:buNone/>
            </a:pPr>
            <a:r>
              <a:rPr lang="en-US" sz="2000" b="1" dirty="0">
                <a:latin typeface="Times New Roman" pitchFamily="18" charset="0"/>
                <a:cs typeface="Times New Roman" pitchFamily="18" charset="0"/>
              </a:rPr>
              <a:t>3. </a:t>
            </a:r>
            <a:r>
              <a:rPr lang="en-US" sz="2000" b="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Economic </a:t>
            </a:r>
            <a:r>
              <a:rPr lang="en-US" sz="2000" b="1" i="1" dirty="0">
                <a:latin typeface="Times New Roman" pitchFamily="18" charset="0"/>
                <a:cs typeface="Times New Roman" pitchFamily="18" charset="0"/>
              </a:rPr>
              <a:t>exchange, banking and consumption and </a:t>
            </a:r>
            <a:r>
              <a:rPr lang="en-US" sz="2000" b="1" i="1" dirty="0" smtClean="0">
                <a:latin typeface="Times New Roman" pitchFamily="18" charset="0"/>
                <a:cs typeface="Times New Roman" pitchFamily="18" charset="0"/>
              </a:rPr>
              <a:t>Politics</a:t>
            </a:r>
          </a:p>
          <a:p>
            <a:pPr>
              <a:buNone/>
            </a:pPr>
            <a:r>
              <a:rPr lang="en-GB"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Modern state has to interfere in all phases of economic </a:t>
            </a:r>
            <a:r>
              <a:rPr lang="en-US" sz="2000" dirty="0" smtClean="0">
                <a:latin typeface="Times New Roman" pitchFamily="18" charset="0"/>
                <a:cs typeface="Times New Roman" pitchFamily="18" charset="0"/>
              </a:rPr>
              <a:t>activity</a:t>
            </a:r>
          </a:p>
          <a:p>
            <a:pPr>
              <a:buNone/>
            </a:pPr>
            <a:r>
              <a:rPr lang="en-GB" sz="2000" dirty="0">
                <a:latin typeface="Times New Roman" pitchFamily="18" charset="0"/>
                <a:cs typeface="Times New Roman" pitchFamily="18" charset="0"/>
              </a:rPr>
              <a:t>	</a:t>
            </a:r>
            <a:r>
              <a:rPr lang="en-US" sz="2000" dirty="0">
                <a:latin typeface="Times New Roman" pitchFamily="18" charset="0"/>
                <a:cs typeface="Times New Roman" pitchFamily="18" charset="0"/>
              </a:rPr>
              <a:t>State coins money and issues currency notes to supplement it and makes them legal tender. </a:t>
            </a:r>
            <a:endParaRPr lang="en-US" sz="2000" dirty="0" smtClean="0">
              <a:latin typeface="Times New Roman" pitchFamily="18" charset="0"/>
              <a:cs typeface="Times New Roman" pitchFamily="18" charset="0"/>
            </a:endParaRPr>
          </a:p>
          <a:p>
            <a:pPr>
              <a:buNone/>
            </a:pPr>
            <a:r>
              <a:rPr lang="en-GB"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inflation, circulation of money,</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industrialization </a:t>
            </a:r>
            <a:r>
              <a:rPr lang="en-US" sz="2000" dirty="0">
                <a:latin typeface="Times New Roman" pitchFamily="18" charset="0"/>
                <a:cs typeface="Times New Roman" pitchFamily="18" charset="0"/>
              </a:rPr>
              <a:t>of the </a:t>
            </a:r>
            <a:r>
              <a:rPr lang="en-US" sz="2000" dirty="0" smtClean="0">
                <a:latin typeface="Times New Roman" pitchFamily="18" charset="0"/>
                <a:cs typeface="Times New Roman" pitchFamily="18" charset="0"/>
              </a:rPr>
              <a:t>country, </a:t>
            </a:r>
            <a:r>
              <a:rPr lang="en-US" sz="2000" dirty="0">
                <a:latin typeface="Times New Roman" pitchFamily="18" charset="0"/>
                <a:cs typeface="Times New Roman" pitchFamily="18" charset="0"/>
              </a:rPr>
              <a:t>to increase agricultural </a:t>
            </a:r>
            <a:r>
              <a:rPr lang="en-US" sz="2000" dirty="0" smtClean="0">
                <a:latin typeface="Times New Roman" pitchFamily="18" charset="0"/>
                <a:cs typeface="Times New Roman" pitchFamily="18" charset="0"/>
              </a:rPr>
              <a:t>production and </a:t>
            </a:r>
            <a:r>
              <a:rPr lang="en-US" sz="2000" dirty="0">
                <a:latin typeface="Times New Roman" pitchFamily="18" charset="0"/>
                <a:cs typeface="Times New Roman" pitchFamily="18" charset="0"/>
              </a:rPr>
              <a:t>must regulate banking to facilitate </a:t>
            </a:r>
            <a:r>
              <a:rPr lang="en-US" sz="2000" dirty="0" smtClean="0">
                <a:latin typeface="Times New Roman" pitchFamily="18" charset="0"/>
                <a:cs typeface="Times New Roman" pitchFamily="18" charset="0"/>
              </a:rPr>
              <a:t>credit</a:t>
            </a:r>
          </a:p>
          <a:p>
            <a:pPr>
              <a:buNone/>
            </a:pPr>
            <a:endParaRPr lang="en-US" sz="2000" b="1" i="1" dirty="0" smtClean="0">
              <a:latin typeface="Times New Roman" pitchFamily="18" charset="0"/>
              <a:cs typeface="Times New Roman" pitchFamily="18" charset="0"/>
            </a:endParaRPr>
          </a:p>
          <a:p>
            <a:pPr marL="457200" indent="-457200">
              <a:buAutoNum type="arabicPeriod" startAt="4"/>
            </a:pPr>
            <a:r>
              <a:rPr lang="en-US" sz="2000" b="1" i="1" dirty="0" smtClean="0">
                <a:latin typeface="Times New Roman" pitchFamily="18" charset="0"/>
                <a:cs typeface="Times New Roman" pitchFamily="18" charset="0"/>
              </a:rPr>
              <a:t>Economic </a:t>
            </a:r>
            <a:r>
              <a:rPr lang="en-US" sz="2000" b="1" i="1" dirty="0">
                <a:latin typeface="Times New Roman" pitchFamily="18" charset="0"/>
                <a:cs typeface="Times New Roman" pitchFamily="18" charset="0"/>
              </a:rPr>
              <a:t>distribution and </a:t>
            </a:r>
            <a:r>
              <a:rPr lang="en-US" sz="2000" b="1" i="1" dirty="0" smtClean="0">
                <a:latin typeface="Times New Roman" pitchFamily="18" charset="0"/>
                <a:cs typeface="Times New Roman" pitchFamily="18" charset="0"/>
              </a:rPr>
              <a:t>Politics</a:t>
            </a:r>
          </a:p>
          <a:p>
            <a:pPr marL="457200" indent="-457200">
              <a:buNone/>
            </a:pPr>
            <a:r>
              <a:rPr lang="en-US" sz="2000" dirty="0" smtClean="0">
                <a:latin typeface="Times New Roman" pitchFamily="18" charset="0"/>
                <a:cs typeface="Times New Roman" pitchFamily="18" charset="0"/>
              </a:rPr>
              <a:t>	how </a:t>
            </a:r>
            <a:r>
              <a:rPr lang="en-US" sz="2000" dirty="0">
                <a:latin typeface="Times New Roman" pitchFamily="18" charset="0"/>
                <a:cs typeface="Times New Roman" pitchFamily="18" charset="0"/>
              </a:rPr>
              <a:t>national wealth is distributed among various agencies of production, e.g., among the workers, the industrialists, the landlords, the bankers or financiers, etc. The capitalist mode of distribution causes inequality of wealth among the various classes which is a very great source of social and political </a:t>
            </a:r>
            <a:r>
              <a:rPr lang="en-US" sz="2000" dirty="0" smtClean="0">
                <a:latin typeface="Times New Roman" pitchFamily="18" charset="0"/>
                <a:cs typeface="Times New Roman" pitchFamily="18" charset="0"/>
              </a:rPr>
              <a:t>discontent</a:t>
            </a:r>
          </a:p>
          <a:p>
            <a:pPr marL="457200" indent="-457200">
              <a:buNone/>
            </a:pPr>
            <a:r>
              <a:rPr lang="en-GB" sz="2000" b="1"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Causes political troubles, struggles and revolution. It is the main cause of the rise of the politico-economic philosophies </a:t>
            </a:r>
            <a:r>
              <a:rPr lang="en-US" sz="2000" dirty="0" smtClean="0">
                <a:latin typeface="Times New Roman" pitchFamily="18" charset="0"/>
                <a:cs typeface="Times New Roman" pitchFamily="18" charset="0"/>
              </a:rPr>
              <a:t>of </a:t>
            </a:r>
            <a:r>
              <a:rPr lang="en-US" sz="2000" dirty="0">
                <a:latin typeface="Times New Roman" pitchFamily="18" charset="0"/>
                <a:cs typeface="Times New Roman" pitchFamily="18" charset="0"/>
              </a:rPr>
              <a:t>socialism and also of the rise of the socialist or communist States, like the Soviet Union, Communist China, etc. </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2000" b="1" dirty="0">
                <a:latin typeface="Times New Roman" pitchFamily="18" charset="0"/>
                <a:cs typeface="Times New Roman" pitchFamily="18" charset="0"/>
              </a:rPr>
              <a:t>Economic </a:t>
            </a:r>
            <a:r>
              <a:rPr lang="en-US" sz="2000" b="1" dirty="0" smtClean="0">
                <a:latin typeface="Times New Roman" pitchFamily="18" charset="0"/>
                <a:cs typeface="Times New Roman" pitchFamily="18" charset="0"/>
              </a:rPr>
              <a:t>determinism</a:t>
            </a:r>
          </a:p>
          <a:p>
            <a:pPr hangingPunct="0">
              <a:buNone/>
            </a:pPr>
            <a:r>
              <a:rPr lang="en-US" sz="2000" dirty="0" smtClean="0">
                <a:latin typeface="Times New Roman" pitchFamily="18" charset="0"/>
                <a:cs typeface="Times New Roman" pitchFamily="18" charset="0"/>
              </a:rPr>
              <a:t>	Karl </a:t>
            </a:r>
            <a:r>
              <a:rPr lang="en-US" sz="2000" dirty="0">
                <a:latin typeface="Times New Roman" pitchFamily="18" charset="0"/>
                <a:cs typeface="Times New Roman" pitchFamily="18" charset="0"/>
              </a:rPr>
              <a:t>Marx, the founder of scientific socialism, propounded the theory of economic determinism of history and politics. He declared that economic conditions of a </a:t>
            </a:r>
            <a:r>
              <a:rPr lang="en-US" sz="2000" dirty="0" smtClean="0">
                <a:latin typeface="Times New Roman" pitchFamily="18" charset="0"/>
                <a:cs typeface="Times New Roman" pitchFamily="18" charset="0"/>
              </a:rPr>
              <a:t>society determine </a:t>
            </a:r>
            <a:r>
              <a:rPr lang="en-US" sz="2000" dirty="0">
                <a:latin typeface="Times New Roman" pitchFamily="18" charset="0"/>
                <a:cs typeface="Times New Roman" pitchFamily="18" charset="0"/>
              </a:rPr>
              <a:t>its social and political structure</a:t>
            </a:r>
          </a:p>
          <a:p>
            <a:r>
              <a:rPr lang="en-US" sz="2000" dirty="0">
                <a:latin typeface="Times New Roman" pitchFamily="18" charset="0"/>
                <a:cs typeface="Times New Roman" pitchFamily="18" charset="0"/>
              </a:rPr>
              <a:t>economic and political conditions act and react upon each other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hangingPunct="0"/>
            <a:r>
              <a:rPr lang="en-US" sz="3200" b="1" dirty="0">
                <a:latin typeface="Times New Roman" pitchFamily="18" charset="0"/>
                <a:cs typeface="Times New Roman" pitchFamily="18" charset="0"/>
              </a:rPr>
              <a:t>POLITICAL SCIENCE AND ETHICS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81600"/>
          </a:xfrm>
        </p:spPr>
        <p:txBody>
          <a:bodyPr>
            <a:normAutofit/>
          </a:bodyPr>
          <a:lstStyle/>
          <a:p>
            <a:r>
              <a:rPr lang="en-US" sz="2000" dirty="0">
                <a:latin typeface="Times New Roman" pitchFamily="18" charset="0"/>
                <a:cs typeface="Times New Roman" pitchFamily="18" charset="0"/>
              </a:rPr>
              <a:t>Ethics is the science of the moral conduct of the individual in society. It deals with the right and wrong of man’s conduct and </a:t>
            </a:r>
            <a:r>
              <a:rPr lang="en-US" sz="2000" dirty="0" smtClean="0">
                <a:latin typeface="Times New Roman" pitchFamily="18" charset="0"/>
                <a:cs typeface="Times New Roman" pitchFamily="18" charset="0"/>
              </a:rPr>
              <a:t>behavior</a:t>
            </a:r>
          </a:p>
          <a:p>
            <a:r>
              <a:rPr lang="en-US" sz="2000" dirty="0">
                <a:latin typeface="Times New Roman" pitchFamily="18" charset="0"/>
                <a:cs typeface="Times New Roman" pitchFamily="18" charset="0"/>
              </a:rPr>
              <a:t>There are two aspects of morality, private and public.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State </a:t>
            </a:r>
            <a:r>
              <a:rPr lang="en-US" sz="2000" dirty="0">
                <a:latin typeface="Times New Roman" pitchFamily="18" charset="0"/>
                <a:cs typeface="Times New Roman" pitchFamily="18" charset="0"/>
              </a:rPr>
              <a:t>must regulate private morality indirectly and public morality directly. </a:t>
            </a:r>
            <a:r>
              <a:rPr lang="en-US" sz="2000" dirty="0" smtClean="0">
                <a:latin typeface="Times New Roman" pitchFamily="18" charset="0"/>
                <a:cs typeface="Times New Roman" pitchFamily="18" charset="0"/>
              </a:rPr>
              <a:t>E.g. prohibits </a:t>
            </a:r>
            <a:r>
              <a:rPr lang="en-US" sz="2000" dirty="0">
                <a:latin typeface="Times New Roman" pitchFamily="18" charset="0"/>
                <a:cs typeface="Times New Roman" pitchFamily="18" charset="0"/>
              </a:rPr>
              <a:t>drinking, </a:t>
            </a:r>
            <a:r>
              <a:rPr lang="en-US" sz="2000" dirty="0" smtClean="0">
                <a:latin typeface="Times New Roman" pitchFamily="18" charset="0"/>
                <a:cs typeface="Times New Roman" pitchFamily="18" charset="0"/>
              </a:rPr>
              <a:t>gambling, obscene </a:t>
            </a:r>
            <a:r>
              <a:rPr lang="en-US" sz="2000" dirty="0">
                <a:latin typeface="Times New Roman" pitchFamily="18" charset="0"/>
                <a:cs typeface="Times New Roman" pitchFamily="18" charset="0"/>
              </a:rPr>
              <a:t>literature, </a:t>
            </a:r>
            <a:r>
              <a:rPr lang="en-US" sz="2000" dirty="0" err="1">
                <a:latin typeface="Times New Roman" pitchFamily="18" charset="0"/>
                <a:cs typeface="Times New Roman" pitchFamily="18" charset="0"/>
              </a:rPr>
              <a:t>herion</a:t>
            </a:r>
            <a:r>
              <a:rPr lang="en-US" sz="2000" dirty="0">
                <a:latin typeface="Times New Roman" pitchFamily="18" charset="0"/>
                <a:cs typeface="Times New Roman" pitchFamily="18" charset="0"/>
              </a:rPr>
              <a:t> etc.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There </a:t>
            </a:r>
            <a:r>
              <a:rPr lang="en-US" sz="2000" dirty="0">
                <a:latin typeface="Times New Roman" pitchFamily="18" charset="0"/>
                <a:cs typeface="Times New Roman" pitchFamily="18" charset="0"/>
              </a:rPr>
              <a:t>is, however, a limit to the state interference in the morals of the people</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Morality is concerned with the inner thoughts and </a:t>
            </a:r>
            <a:r>
              <a:rPr lang="en-US" sz="2000" dirty="0" smtClean="0">
                <a:latin typeface="Times New Roman" pitchFamily="18" charset="0"/>
                <a:cs typeface="Times New Roman" pitchFamily="18" charset="0"/>
              </a:rPr>
              <a:t>conscience; beyond </a:t>
            </a:r>
            <a:r>
              <a:rPr lang="en-US" sz="2000" dirty="0">
                <a:latin typeface="Times New Roman" pitchFamily="18" charset="0"/>
                <a:cs typeface="Times New Roman" pitchFamily="18" charset="0"/>
              </a:rPr>
              <a:t>the power of the state and law to </a:t>
            </a:r>
            <a:r>
              <a:rPr lang="en-US" sz="2000" dirty="0" smtClean="0">
                <a:latin typeface="Times New Roman" pitchFamily="18" charset="0"/>
                <a:cs typeface="Times New Roman" pitchFamily="18" charset="0"/>
              </a:rPr>
              <a:t>control</a:t>
            </a:r>
          </a:p>
          <a:p>
            <a:r>
              <a:rPr lang="en-US" sz="2000" dirty="0">
                <a:latin typeface="Times New Roman" pitchFamily="18" charset="0"/>
                <a:cs typeface="Times New Roman" pitchFamily="18" charset="0"/>
              </a:rPr>
              <a:t>Law and state can regulate only the external </a:t>
            </a:r>
            <a:r>
              <a:rPr lang="en-US" sz="2000" dirty="0" smtClean="0">
                <a:latin typeface="Times New Roman" pitchFamily="18" charset="0"/>
                <a:cs typeface="Times New Roman" pitchFamily="18" charset="0"/>
              </a:rPr>
              <a:t>behavior </a:t>
            </a:r>
            <a:r>
              <a:rPr lang="en-US" sz="2000" dirty="0">
                <a:latin typeface="Times New Roman" pitchFamily="18" charset="0"/>
                <a:cs typeface="Times New Roman" pitchFamily="18" charset="0"/>
              </a:rPr>
              <a:t>of </a:t>
            </a:r>
            <a:r>
              <a:rPr lang="en-US" sz="2000" dirty="0" smtClean="0">
                <a:latin typeface="Times New Roman" pitchFamily="18" charset="0"/>
                <a:cs typeface="Times New Roman" pitchFamily="18" charset="0"/>
              </a:rPr>
              <a:t>man</a:t>
            </a:r>
          </a:p>
          <a:p>
            <a:pPr>
              <a:buNone/>
            </a:pPr>
            <a:r>
              <a:rPr lang="en-GB" sz="2000" b="1" dirty="0" smtClean="0">
                <a:latin typeface="Times New Roman" pitchFamily="18" charset="0"/>
                <a:cs typeface="Times New Roman" pitchFamily="18" charset="0"/>
              </a:rPr>
              <a:t>Political Science and Ethics in different ages</a:t>
            </a:r>
          </a:p>
          <a:p>
            <a:r>
              <a:rPr lang="en-US" sz="2000" dirty="0" smtClean="0">
                <a:latin typeface="Times New Roman" pitchFamily="18" charset="0"/>
                <a:cs typeface="Times New Roman" pitchFamily="18" charset="0"/>
              </a:rPr>
              <a:t>The ancient Greek Philosophers, like Plato and Aristotle, believed that Politics was nothing but the continuation of Ethics to public affairs. Aristotle said that the state came into being to make life possible, but it continues to exist to make it good.</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pPr>
              <a:buNone/>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state exists to promote the social and moral good of man. It is an </a:t>
            </a:r>
            <a:r>
              <a:rPr lang="en-US" sz="2000" dirty="0" smtClean="0">
                <a:latin typeface="Times New Roman" pitchFamily="18" charset="0"/>
                <a:cs typeface="Times New Roman" pitchFamily="18" charset="0"/>
              </a:rPr>
              <a:t>organization </a:t>
            </a:r>
            <a:r>
              <a:rPr lang="en-US" sz="2000" dirty="0">
                <a:latin typeface="Times New Roman" pitchFamily="18" charset="0"/>
                <a:cs typeface="Times New Roman" pitchFamily="18" charset="0"/>
              </a:rPr>
              <a:t>for the moral perfection of man. The Greeks believed that the moral side of the state was more important than its economic and other </a:t>
            </a:r>
            <a:r>
              <a:rPr lang="en-US" sz="2000" dirty="0" smtClean="0">
                <a:latin typeface="Times New Roman" pitchFamily="18" charset="0"/>
                <a:cs typeface="Times New Roman" pitchFamily="18" charset="0"/>
              </a:rPr>
              <a:t>aspects</a:t>
            </a:r>
          </a:p>
          <a:p>
            <a:r>
              <a:rPr lang="en-US" sz="2000" dirty="0">
                <a:latin typeface="Times New Roman" pitchFamily="18" charset="0"/>
                <a:cs typeface="Times New Roman" pitchFamily="18" charset="0"/>
              </a:rPr>
              <a:t>Machiavelli and Hobbes. They advocate a divorce between Ethics and Politics, between morality and polity. Machiavelli advises a ruler to be ready to do immoral acts in order to protect his state, i.e., his throne. He says, </a:t>
            </a:r>
            <a:r>
              <a:rPr lang="en-US" sz="2000" i="1" dirty="0">
                <a:latin typeface="Times New Roman" pitchFamily="18" charset="0"/>
                <a:cs typeface="Times New Roman" pitchFamily="18" charset="0"/>
              </a:rPr>
              <a:t>”A prudent ruler ought not to keep faith when by so doing it would be against his interest, and when the reason which made him bind himself no longer exists</a:t>
            </a:r>
            <a:r>
              <a:rPr lang="en-US" sz="2000" i="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a:t>
            </a:r>
          </a:p>
          <a:p>
            <a:r>
              <a:rPr lang="en-US" sz="2000" dirty="0">
                <a:latin typeface="Times New Roman" pitchFamily="18" charset="0"/>
                <a:cs typeface="Times New Roman" pitchFamily="18" charset="0"/>
              </a:rPr>
              <a:t>Modern writers assert that politics without morality is tyranny. Prof. </a:t>
            </a:r>
            <a:r>
              <a:rPr lang="en-US" sz="2000" dirty="0" err="1">
                <a:latin typeface="Times New Roman" pitchFamily="18" charset="0"/>
                <a:cs typeface="Times New Roman" pitchFamily="18" charset="0"/>
              </a:rPr>
              <a:t>Ivor</a:t>
            </a:r>
            <a:r>
              <a:rPr lang="en-US" sz="2000" dirty="0">
                <a:latin typeface="Times New Roman" pitchFamily="18" charset="0"/>
                <a:cs typeface="Times New Roman" pitchFamily="18" charset="0"/>
              </a:rPr>
              <a:t> Brown says: </a:t>
            </a:r>
            <a:r>
              <a:rPr lang="en-US" sz="2000" i="1" dirty="0">
                <a:latin typeface="Times New Roman" pitchFamily="18" charset="0"/>
                <a:cs typeface="Times New Roman" pitchFamily="18" charset="0"/>
              </a:rPr>
              <a:t>’Politics is but ethics writ large. Ethical theory is incomplete without political theory, because man has to live in association with other men; political theory is idle without ethical theory, because its study and its results depend fundamentally on our scheme of moral values, our conceptions of right and wrong”. </a:t>
            </a:r>
            <a:r>
              <a:rPr lang="en-US" sz="2000" dirty="0">
                <a:latin typeface="Times New Roman" pitchFamily="18" charset="0"/>
                <a:cs typeface="Times New Roman" pitchFamily="18" charset="0"/>
              </a:rPr>
              <a:t>Lord Acton said that the question is not what the state does, but what it ought to do. Every question of politics has to be judged on its moral basis and import. Hence politics cannot be separated from ethics.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200" b="1" dirty="0">
                <a:latin typeface="Times New Roman" pitchFamily="18" charset="0"/>
                <a:cs typeface="Times New Roman" pitchFamily="18" charset="0"/>
              </a:rPr>
              <a:t>POLITICAL SCIENCE </a:t>
            </a:r>
            <a:r>
              <a:rPr lang="en-US" sz="3200" b="1" dirty="0" smtClean="0">
                <a:latin typeface="Times New Roman" pitchFamily="18" charset="0"/>
                <a:cs typeface="Times New Roman" pitchFamily="18" charset="0"/>
              </a:rPr>
              <a:t>&amp; ANTHROPOLOGY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81600"/>
          </a:xfrm>
        </p:spPr>
        <p:txBody>
          <a:bodyPr>
            <a:normAutofit fontScale="70000" lnSpcReduction="20000"/>
          </a:bodyPr>
          <a:lstStyle/>
          <a:p>
            <a:pPr>
              <a:lnSpc>
                <a:spcPct val="120000"/>
              </a:lnSpc>
            </a:pPr>
            <a:r>
              <a:rPr lang="en-US" sz="2900" dirty="0">
                <a:latin typeface="Times New Roman" pitchFamily="18" charset="0"/>
                <a:cs typeface="Times New Roman" pitchFamily="18" charset="0"/>
              </a:rPr>
              <a:t>Anthropology is the science of ancient societies as well as of the folk societies of the present times. It also studies kinship relations in modern societies. It is that branch of social sciences which studies early man in his relationship with his physical environment, race, and culture. </a:t>
            </a:r>
            <a:endParaRPr lang="en-US" sz="2900" dirty="0" smtClean="0">
              <a:latin typeface="Times New Roman" pitchFamily="18" charset="0"/>
              <a:cs typeface="Times New Roman" pitchFamily="18" charset="0"/>
            </a:endParaRPr>
          </a:p>
          <a:p>
            <a:endParaRPr lang="en-US" sz="2900" dirty="0" smtClean="0">
              <a:latin typeface="Times New Roman" pitchFamily="18" charset="0"/>
              <a:cs typeface="Times New Roman" pitchFamily="18" charset="0"/>
            </a:endParaRPr>
          </a:p>
          <a:p>
            <a:r>
              <a:rPr lang="en-US" sz="2900" dirty="0" smtClean="0">
                <a:latin typeface="Times New Roman" pitchFamily="18" charset="0"/>
                <a:cs typeface="Times New Roman" pitchFamily="18" charset="0"/>
              </a:rPr>
              <a:t>It </a:t>
            </a:r>
            <a:r>
              <a:rPr lang="en-US" sz="2900" dirty="0">
                <a:latin typeface="Times New Roman" pitchFamily="18" charset="0"/>
                <a:cs typeface="Times New Roman" pitchFamily="18" charset="0"/>
              </a:rPr>
              <a:t>is generally divided into four branches: </a:t>
            </a:r>
            <a:endParaRPr lang="en-US" sz="2900" dirty="0" smtClean="0">
              <a:latin typeface="Times New Roman" pitchFamily="18" charset="0"/>
              <a:cs typeface="Times New Roman" pitchFamily="18" charset="0"/>
            </a:endParaRPr>
          </a:p>
          <a:p>
            <a:pPr marL="514350" indent="-514350">
              <a:buAutoNum type="arabicParenBoth"/>
            </a:pPr>
            <a:r>
              <a:rPr lang="en-US" sz="2900" dirty="0" smtClean="0">
                <a:latin typeface="Times New Roman" pitchFamily="18" charset="0"/>
                <a:cs typeface="Times New Roman" pitchFamily="18" charset="0"/>
              </a:rPr>
              <a:t>Anthropological </a:t>
            </a:r>
            <a:r>
              <a:rPr lang="en-US" sz="2900" dirty="0">
                <a:latin typeface="Times New Roman" pitchFamily="18" charset="0"/>
                <a:cs typeface="Times New Roman" pitchFamily="18" charset="0"/>
              </a:rPr>
              <a:t>G</a:t>
            </a:r>
            <a:r>
              <a:rPr lang="en-US" sz="2900" dirty="0" smtClean="0">
                <a:latin typeface="Times New Roman" pitchFamily="18" charset="0"/>
                <a:cs typeface="Times New Roman" pitchFamily="18" charset="0"/>
              </a:rPr>
              <a:t>eography </a:t>
            </a:r>
            <a:r>
              <a:rPr lang="en-US" sz="2900" dirty="0">
                <a:latin typeface="Times New Roman" pitchFamily="18" charset="0"/>
                <a:cs typeface="Times New Roman" pitchFamily="18" charset="0"/>
              </a:rPr>
              <a:t>which deals with the relationship and effect of environment upon </a:t>
            </a:r>
            <a:r>
              <a:rPr lang="en-US" sz="2900" dirty="0" smtClean="0">
                <a:latin typeface="Times New Roman" pitchFamily="18" charset="0"/>
                <a:cs typeface="Times New Roman" pitchFamily="18" charset="0"/>
              </a:rPr>
              <a:t>man</a:t>
            </a:r>
          </a:p>
          <a:p>
            <a:pPr marL="514350" indent="-514350">
              <a:buAutoNum type="arabicParenBoth"/>
            </a:pPr>
            <a:r>
              <a:rPr lang="en-US" sz="2900" dirty="0" smtClean="0">
                <a:latin typeface="Times New Roman" pitchFamily="18" charset="0"/>
                <a:cs typeface="Times New Roman" pitchFamily="18" charset="0"/>
              </a:rPr>
              <a:t>Physical </a:t>
            </a:r>
            <a:r>
              <a:rPr lang="en-US" sz="2900" dirty="0">
                <a:latin typeface="Times New Roman" pitchFamily="18" charset="0"/>
                <a:cs typeface="Times New Roman" pitchFamily="18" charset="0"/>
              </a:rPr>
              <a:t>A</a:t>
            </a:r>
            <a:r>
              <a:rPr lang="en-US" sz="2900" dirty="0" smtClean="0">
                <a:latin typeface="Times New Roman" pitchFamily="18" charset="0"/>
                <a:cs typeface="Times New Roman" pitchFamily="18" charset="0"/>
              </a:rPr>
              <a:t>nthropology </a:t>
            </a:r>
            <a:r>
              <a:rPr lang="en-US" sz="2900" dirty="0">
                <a:latin typeface="Times New Roman" pitchFamily="18" charset="0"/>
                <a:cs typeface="Times New Roman" pitchFamily="18" charset="0"/>
              </a:rPr>
              <a:t>which deals with the ”problem of race”, i.e., the meanings of race, different races of Man, their origins and characteristics; </a:t>
            </a:r>
            <a:endParaRPr lang="en-US" sz="2900" dirty="0" smtClean="0">
              <a:latin typeface="Times New Roman" pitchFamily="18" charset="0"/>
              <a:cs typeface="Times New Roman" pitchFamily="18" charset="0"/>
            </a:endParaRPr>
          </a:p>
          <a:p>
            <a:pPr marL="514350" indent="-514350">
              <a:buAutoNum type="arabicParenBoth"/>
            </a:pPr>
            <a:r>
              <a:rPr lang="en-US" sz="2900" dirty="0" smtClean="0">
                <a:latin typeface="Times New Roman" pitchFamily="18" charset="0"/>
                <a:cs typeface="Times New Roman" pitchFamily="18" charset="0"/>
              </a:rPr>
              <a:t>Cultural </a:t>
            </a:r>
            <a:r>
              <a:rPr lang="en-US" sz="2900" dirty="0">
                <a:latin typeface="Times New Roman" pitchFamily="18" charset="0"/>
                <a:cs typeface="Times New Roman" pitchFamily="18" charset="0"/>
              </a:rPr>
              <a:t>A</a:t>
            </a:r>
            <a:r>
              <a:rPr lang="en-US" sz="2900" dirty="0" smtClean="0">
                <a:latin typeface="Times New Roman" pitchFamily="18" charset="0"/>
                <a:cs typeface="Times New Roman" pitchFamily="18" charset="0"/>
              </a:rPr>
              <a:t>nthropology </a:t>
            </a:r>
            <a:r>
              <a:rPr lang="en-US" sz="2900" dirty="0">
                <a:latin typeface="Times New Roman" pitchFamily="18" charset="0"/>
                <a:cs typeface="Times New Roman" pitchFamily="18" charset="0"/>
              </a:rPr>
              <a:t>which deals with ’problem of culture’, i.e., what is culture, its origins, various types, and the relationship of man with the </a:t>
            </a:r>
            <a:r>
              <a:rPr lang="en-US" sz="2900" dirty="0" smtClean="0">
                <a:latin typeface="Times New Roman" pitchFamily="18" charset="0"/>
                <a:cs typeface="Times New Roman" pitchFamily="18" charset="0"/>
              </a:rPr>
              <a:t>culture</a:t>
            </a:r>
          </a:p>
          <a:p>
            <a:pPr marL="514350" indent="-514350">
              <a:buAutoNum type="arabicParenBoth"/>
            </a:pPr>
            <a:r>
              <a:rPr lang="en-US" sz="2900" dirty="0" smtClean="0">
                <a:latin typeface="Times New Roman" pitchFamily="18" charset="0"/>
                <a:cs typeface="Times New Roman" pitchFamily="18" charset="0"/>
              </a:rPr>
              <a:t>Ethnology </a:t>
            </a:r>
            <a:r>
              <a:rPr lang="en-US" sz="2900" dirty="0">
                <a:latin typeface="Times New Roman" pitchFamily="18" charset="0"/>
                <a:cs typeface="Times New Roman" pitchFamily="18" charset="0"/>
              </a:rPr>
              <a:t>and ethnography, which deal with the results of the above three branches. It compares peoples and races of Man and their effectiveness in survival. </a:t>
            </a:r>
            <a:r>
              <a:rPr lang="en-US" sz="2900" dirty="0" smtClean="0">
                <a:latin typeface="Times New Roman" pitchFamily="18" charset="0"/>
                <a:cs typeface="Times New Roman" pitchFamily="18" charset="0"/>
              </a:rPr>
              <a:t>	</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Thus, Anthropology is defined </a:t>
            </a:r>
            <a:r>
              <a:rPr lang="en-US" sz="2900" dirty="0">
                <a:latin typeface="Times New Roman" pitchFamily="18" charset="0"/>
                <a:cs typeface="Times New Roman" pitchFamily="18" charset="0"/>
              </a:rPr>
              <a:t>as the ”theory of human survival, taking human history as a whole”.</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sz="2000" b="1" dirty="0" smtClean="0">
                <a:latin typeface="Times New Roman" pitchFamily="18" charset="0"/>
                <a:cs typeface="Times New Roman" pitchFamily="18" charset="0"/>
              </a:rPr>
              <a:t>Contribution </a:t>
            </a:r>
            <a:r>
              <a:rPr lang="en-US" sz="2000" b="1" dirty="0">
                <a:latin typeface="Times New Roman" pitchFamily="18" charset="0"/>
                <a:cs typeface="Times New Roman" pitchFamily="18" charset="0"/>
              </a:rPr>
              <a:t>of Anthropology to Political science </a:t>
            </a:r>
            <a:endParaRPr lang="en-US" sz="2000" b="1" dirty="0" smtClean="0">
              <a:latin typeface="Times New Roman" pitchFamily="18" charset="0"/>
              <a:cs typeface="Times New Roman" pitchFamily="18" charset="0"/>
            </a:endParaRPr>
          </a:p>
          <a:p>
            <a:pPr marL="457200" indent="-457200">
              <a:buNone/>
            </a:pPr>
            <a:r>
              <a:rPr lang="en-US" sz="2000" b="1" i="1" dirty="0" smtClean="0">
                <a:latin typeface="Times New Roman" pitchFamily="18" charset="0"/>
                <a:cs typeface="Times New Roman" pitchFamily="18" charset="0"/>
              </a:rPr>
              <a:t>”problem </a:t>
            </a:r>
            <a:r>
              <a:rPr lang="en-US" sz="2000" b="1" i="1" dirty="0">
                <a:latin typeface="Times New Roman" pitchFamily="18" charset="0"/>
                <a:cs typeface="Times New Roman" pitchFamily="18" charset="0"/>
              </a:rPr>
              <a:t>of race</a:t>
            </a:r>
            <a:r>
              <a:rPr lang="en-US" sz="2000" b="1" i="1" dirty="0" smtClean="0">
                <a:latin typeface="Times New Roman" pitchFamily="18" charset="0"/>
                <a:cs typeface="Times New Roman" pitchFamily="18" charset="0"/>
              </a:rPr>
              <a:t>”</a:t>
            </a:r>
          </a:p>
          <a:p>
            <a:pPr marL="457200" indent="-45720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given </a:t>
            </a:r>
            <a:r>
              <a:rPr lang="en-US" sz="2000" dirty="0">
                <a:latin typeface="Times New Roman" pitchFamily="18" charset="0"/>
                <a:cs typeface="Times New Roman" pitchFamily="18" charset="0"/>
              </a:rPr>
              <a:t>rise to a political theory, called racialism, which has become a political dogma in certain racialist States, like Nazi Germany in the past and in South </a:t>
            </a:r>
            <a:r>
              <a:rPr lang="en-US" sz="2000" dirty="0" smtClean="0">
                <a:latin typeface="Times New Roman" pitchFamily="18" charset="0"/>
                <a:cs typeface="Times New Roman" pitchFamily="18" charset="0"/>
              </a:rPr>
              <a:t>Africa. </a:t>
            </a:r>
            <a:r>
              <a:rPr lang="en-US" sz="2000" dirty="0">
                <a:latin typeface="Times New Roman" pitchFamily="18" charset="0"/>
                <a:cs typeface="Times New Roman" pitchFamily="18" charset="0"/>
              </a:rPr>
              <a:t>The effects of racialism are found also in the theories of nationalism, in </a:t>
            </a:r>
            <a:r>
              <a:rPr lang="en-US" sz="2000" dirty="0" smtClean="0">
                <a:latin typeface="Times New Roman" pitchFamily="18" charset="0"/>
                <a:cs typeface="Times New Roman" pitchFamily="18" charset="0"/>
              </a:rPr>
              <a:t>color </a:t>
            </a:r>
            <a:r>
              <a:rPr lang="en-US" sz="2000" dirty="0">
                <a:latin typeface="Times New Roman" pitchFamily="18" charset="0"/>
                <a:cs typeface="Times New Roman" pitchFamily="18" charset="0"/>
              </a:rPr>
              <a:t>prejudices, </a:t>
            </a: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Political attitudes and beliefs, as </a:t>
            </a:r>
            <a:r>
              <a:rPr lang="en-US" sz="2000" i="1" dirty="0" err="1" smtClean="0">
                <a:latin typeface="Times New Roman" pitchFamily="18" charset="0"/>
                <a:cs typeface="Times New Roman" pitchFamily="18" charset="0"/>
              </a:rPr>
              <a:t>Herrenvolk</a:t>
            </a:r>
            <a:r>
              <a:rPr lang="en-US" sz="2000" i="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or Master Race which are the basis of Nazism in the past, of in Zionism in the present-day Israel, in the Apartheid policy of South Africa, in Anti-Semitism, and in anti-Negro riots in U.S.A. etc. </a:t>
            </a:r>
            <a:r>
              <a:rPr lang="en-US" sz="2000" dirty="0" err="1">
                <a:latin typeface="Times New Roman" pitchFamily="18" charset="0"/>
                <a:cs typeface="Times New Roman" pitchFamily="18" charset="0"/>
              </a:rPr>
              <a:t>Casteism</a:t>
            </a:r>
            <a:r>
              <a:rPr lang="en-US" sz="2000" dirty="0">
                <a:latin typeface="Times New Roman" pitchFamily="18" charset="0"/>
                <a:cs typeface="Times New Roman" pitchFamily="18" charset="0"/>
              </a:rPr>
              <a:t> and tribalism e.g. in India and Pakistan, are anthropological problems of political </a:t>
            </a:r>
            <a:r>
              <a:rPr lang="en-US" sz="2000" dirty="0" smtClean="0">
                <a:latin typeface="Times New Roman" pitchFamily="18" charset="0"/>
                <a:cs typeface="Times New Roman" pitchFamily="18" charset="0"/>
              </a:rPr>
              <a:t>nature</a:t>
            </a:r>
          </a:p>
          <a:p>
            <a:pPr marL="457200" indent="-457200">
              <a:buNone/>
            </a:pPr>
            <a:r>
              <a:rPr lang="en-US" sz="2000" dirty="0">
                <a:latin typeface="Times New Roman" pitchFamily="18" charset="0"/>
                <a:cs typeface="Times New Roman" pitchFamily="18" charset="0"/>
              </a:rPr>
              <a:t>Anthropology deeply affects political </a:t>
            </a:r>
            <a:r>
              <a:rPr lang="en-US" sz="2000" dirty="0" smtClean="0">
                <a:latin typeface="Times New Roman" pitchFamily="18" charset="0"/>
                <a:cs typeface="Times New Roman" pitchFamily="18" charset="0"/>
              </a:rPr>
              <a:t>thought</a:t>
            </a:r>
          </a:p>
          <a:p>
            <a:pPr marL="457200" indent="-457200">
              <a:buNone/>
            </a:pPr>
            <a:r>
              <a:rPr lang="en-US" sz="2000" dirty="0" smtClean="0">
                <a:latin typeface="Times New Roman" pitchFamily="18" charset="0"/>
                <a:cs typeface="Times New Roman" pitchFamily="18" charset="0"/>
              </a:rPr>
              <a:t>E.g. conflicts </a:t>
            </a:r>
            <a:r>
              <a:rPr lang="en-US" sz="2000" dirty="0">
                <a:latin typeface="Times New Roman" pitchFamily="18" charset="0"/>
                <a:cs typeface="Times New Roman" pitchFamily="18" charset="0"/>
              </a:rPr>
              <a:t>of cultures, cultural, religious and linguistic minorities and their persecution or repression and </a:t>
            </a:r>
            <a:r>
              <a:rPr lang="en-US" sz="2000" dirty="0" err="1">
                <a:latin typeface="Times New Roman" pitchFamily="18" charset="0"/>
                <a:cs typeface="Times New Roman" pitchFamily="18" charset="0"/>
              </a:rPr>
              <a:t>genocidism</a:t>
            </a:r>
            <a:r>
              <a:rPr lang="en-US" sz="2000" dirty="0">
                <a:latin typeface="Times New Roman" pitchFamily="18" charset="0"/>
                <a:cs typeface="Times New Roman" pitchFamily="18" charset="0"/>
              </a:rPr>
              <a:t> are political problems whose solution can be greatly aided by the study of Anthropology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hangingPunct="0"/>
            <a:r>
              <a:rPr lang="en-US" sz="3200" b="1" dirty="0">
                <a:latin typeface="Times New Roman" pitchFamily="18" charset="0"/>
                <a:cs typeface="Times New Roman" pitchFamily="18" charset="0"/>
              </a:rPr>
              <a:t>POLITICAL SCIENCE </a:t>
            </a:r>
            <a:r>
              <a:rPr lang="en-US" sz="3200" b="1" dirty="0" smtClean="0">
                <a:latin typeface="Times New Roman" pitchFamily="18" charset="0"/>
                <a:cs typeface="Times New Roman" pitchFamily="18" charset="0"/>
              </a:rPr>
              <a:t>&amp; </a:t>
            </a:r>
            <a:r>
              <a:rPr lang="en-US" sz="3200" b="1" dirty="0">
                <a:latin typeface="Times New Roman" pitchFamily="18" charset="0"/>
                <a:cs typeface="Times New Roman" pitchFamily="18" charset="0"/>
              </a:rPr>
              <a:t>JURISPRUDENCE</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4754563"/>
          </a:xfrm>
        </p:spPr>
        <p:txBody>
          <a:bodyPr>
            <a:noAutofit/>
          </a:bodyPr>
          <a:lstStyle/>
          <a:p>
            <a:pPr hangingPunct="0"/>
            <a:r>
              <a:rPr lang="en-US" sz="2000" dirty="0">
                <a:latin typeface="Times New Roman" pitchFamily="18" charset="0"/>
                <a:cs typeface="Times New Roman" pitchFamily="18" charset="0"/>
              </a:rPr>
              <a:t>Jurisprudence is the study of law. Political Science </a:t>
            </a:r>
            <a:r>
              <a:rPr lang="en-US" sz="2000" dirty="0" smtClean="0">
                <a:latin typeface="Times New Roman" pitchFamily="18" charset="0"/>
                <a:cs typeface="Times New Roman" pitchFamily="18" charset="0"/>
              </a:rPr>
              <a:t>relation </a:t>
            </a:r>
            <a:r>
              <a:rPr lang="en-US" sz="2000" dirty="0">
                <a:latin typeface="Times New Roman" pitchFamily="18" charset="0"/>
                <a:cs typeface="Times New Roman" pitchFamily="18" charset="0"/>
              </a:rPr>
              <a:t>with the science of </a:t>
            </a:r>
            <a:r>
              <a:rPr lang="en-US" sz="2000" dirty="0" smtClean="0">
                <a:latin typeface="Times New Roman" pitchFamily="18" charset="0"/>
                <a:cs typeface="Times New Roman" pitchFamily="18" charset="0"/>
              </a:rPr>
              <a:t>law </a:t>
            </a:r>
            <a:r>
              <a:rPr lang="en-US" sz="2000" dirty="0">
                <a:latin typeface="Times New Roman" pitchFamily="18" charset="0"/>
                <a:cs typeface="Times New Roman" pitchFamily="18" charset="0"/>
              </a:rPr>
              <a:t>is based upon the fact that the state, which is the subject-matter of Political Science, exists mainly for the purpose of making and enforcing law.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fact, social life of an advanced type cannot be possible without law, and law cannot be made and enforced without the</a:t>
            </a:r>
            <a:r>
              <a:rPr lang="en-US" sz="2000" b="1" dirty="0">
                <a:latin typeface="Times New Roman" pitchFamily="18" charset="0"/>
                <a:cs typeface="Times New Roman" pitchFamily="18" charset="0"/>
              </a:rPr>
              <a:t> legislative, administrative and judicial machinery</a:t>
            </a:r>
            <a:r>
              <a:rPr lang="en-US" sz="2000" dirty="0">
                <a:latin typeface="Times New Roman" pitchFamily="18" charset="0"/>
                <a:cs typeface="Times New Roman" pitchFamily="18" charset="0"/>
              </a:rPr>
              <a:t> of the </a:t>
            </a:r>
            <a:r>
              <a:rPr lang="en-US" sz="2000" dirty="0" smtClean="0">
                <a:latin typeface="Times New Roman" pitchFamily="18" charset="0"/>
                <a:cs typeface="Times New Roman" pitchFamily="18" charset="0"/>
              </a:rPr>
              <a:t>state.</a:t>
            </a:r>
          </a:p>
          <a:p>
            <a:pPr hangingPunct="0"/>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interdependence of the allied sciences of law and politics </a:t>
            </a:r>
            <a:r>
              <a:rPr lang="en-US" sz="2000" dirty="0" smtClean="0">
                <a:latin typeface="Times New Roman" pitchFamily="18" charset="0"/>
                <a:cs typeface="Times New Roman" pitchFamily="18" charset="0"/>
              </a:rPr>
              <a:t>is shown </a:t>
            </a:r>
            <a:r>
              <a:rPr lang="en-US" sz="2000" dirty="0">
                <a:latin typeface="Times New Roman" pitchFamily="18" charset="0"/>
                <a:cs typeface="Times New Roman" pitchFamily="18" charset="0"/>
              </a:rPr>
              <a:t>by the fact that the kinds and contents of </a:t>
            </a:r>
            <a:r>
              <a:rPr lang="en-US" sz="2000" dirty="0" smtClean="0">
                <a:latin typeface="Times New Roman" pitchFamily="18" charset="0"/>
                <a:cs typeface="Times New Roman" pitchFamily="18" charset="0"/>
              </a:rPr>
              <a:t>laws </a:t>
            </a:r>
            <a:r>
              <a:rPr lang="en-US" sz="2000" dirty="0">
                <a:latin typeface="Times New Roman" pitchFamily="18" charset="0"/>
                <a:cs typeface="Times New Roman" pitchFamily="18" charset="0"/>
              </a:rPr>
              <a:t>are determined by the nature of the state.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a feudal state, </a:t>
            </a:r>
            <a:r>
              <a:rPr lang="en-US" sz="2000" dirty="0" smtClean="0">
                <a:latin typeface="Times New Roman" pitchFamily="18" charset="0"/>
                <a:cs typeface="Times New Roman" pitchFamily="18" charset="0"/>
              </a:rPr>
              <a:t>feudal </a:t>
            </a:r>
            <a:r>
              <a:rPr lang="en-US" sz="2000" dirty="0">
                <a:latin typeface="Times New Roman" pitchFamily="18" charset="0"/>
                <a:cs typeface="Times New Roman" pitchFamily="18" charset="0"/>
              </a:rPr>
              <a:t>system of laws and jurisprudence, in a capitalist state, a capitalist system of laws and jurisprudence, and in a socialist state a socialist system of laws and jurisprudence. </a:t>
            </a:r>
            <a:r>
              <a:rPr lang="en-US" sz="2000" dirty="0" smtClean="0">
                <a:latin typeface="Times New Roman" pitchFamily="18" charset="0"/>
                <a:cs typeface="Times New Roman" pitchFamily="18" charset="0"/>
              </a:rPr>
              <a:t>Their </a:t>
            </a:r>
            <a:r>
              <a:rPr lang="en-US" sz="2000" dirty="0">
                <a:latin typeface="Times New Roman" pitchFamily="18" charset="0"/>
                <a:cs typeface="Times New Roman" pitchFamily="18" charset="0"/>
              </a:rPr>
              <a:t>relationship is so close that jurisprudence is really a branch of Political Science.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French writers include both of them in a single science, which they designate as </a:t>
            </a:r>
            <a:r>
              <a:rPr lang="en-US" sz="2000" dirty="0" smtClean="0">
                <a:latin typeface="Times New Roman" pitchFamily="18" charset="0"/>
                <a:cs typeface="Times New Roman" pitchFamily="18" charset="0"/>
              </a:rPr>
              <a:t>Political Sciences</a:t>
            </a:r>
            <a:r>
              <a:rPr lang="en-US" sz="2000" dirty="0">
                <a:latin typeface="Times New Roman" pitchFamily="18" charset="0"/>
                <a:cs typeface="Times New Roman" pitchFamily="18" charset="0"/>
              </a:rPr>
              <a:t>. However, jurisprudence is a vast and separate science and is treated as an independent discipline, though closely allied to Political Science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a:latin typeface="Times New Roman" pitchFamily="18" charset="0"/>
                <a:cs typeface="Times New Roman" pitchFamily="18" charset="0"/>
              </a:rPr>
              <a:t>POLITICAL SCIENCE AND </a:t>
            </a:r>
            <a:r>
              <a:rPr lang="en-US" sz="3200" b="1" dirty="0" smtClean="0">
                <a:latin typeface="Times New Roman" pitchFamily="18" charset="0"/>
                <a:cs typeface="Times New Roman" pitchFamily="18" charset="0"/>
              </a:rPr>
              <a:t>GEOGRAPHY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Autofit/>
          </a:bodyPr>
          <a:lstStyle/>
          <a:p>
            <a:pPr hangingPunct="0"/>
            <a:r>
              <a:rPr lang="en-US" sz="2000" dirty="0">
                <a:latin typeface="Times New Roman" pitchFamily="18" charset="0"/>
                <a:cs typeface="Times New Roman" pitchFamily="18" charset="0"/>
              </a:rPr>
              <a:t>There is an old belief in </a:t>
            </a:r>
            <a:r>
              <a:rPr lang="en-US" sz="2000" b="1" dirty="0">
                <a:latin typeface="Times New Roman" pitchFamily="18" charset="0"/>
                <a:cs typeface="Times New Roman" pitchFamily="18" charset="0"/>
              </a:rPr>
              <a:t>geographical determinism </a:t>
            </a:r>
            <a:r>
              <a:rPr lang="en-US" sz="2000" dirty="0">
                <a:latin typeface="Times New Roman" pitchFamily="18" charset="0"/>
                <a:cs typeface="Times New Roman" pitchFamily="18" charset="0"/>
              </a:rPr>
              <a:t>of man’s social and political life. Many early and modern writers have </a:t>
            </a:r>
            <a:r>
              <a:rPr lang="en-US" sz="2000" dirty="0" smtClean="0">
                <a:latin typeface="Times New Roman" pitchFamily="18" charset="0"/>
                <a:cs typeface="Times New Roman" pitchFamily="18" charset="0"/>
              </a:rPr>
              <a:t>emphasized </a:t>
            </a:r>
            <a:r>
              <a:rPr lang="en-US" sz="2000" dirty="0">
                <a:latin typeface="Times New Roman" pitchFamily="18" charset="0"/>
                <a:cs typeface="Times New Roman" pitchFamily="18" charset="0"/>
              </a:rPr>
              <a:t>the influence of geography on political life, policy and structure of the state. They believe that climate, soil</a:t>
            </a: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topography, and other geographical conditions directly or indirectly determine the type of government, policy and national character of a people</a:t>
            </a:r>
            <a:r>
              <a:rPr lang="en-US" sz="2000" dirty="0" smtClean="0">
                <a:latin typeface="Times New Roman" pitchFamily="18" charset="0"/>
                <a:cs typeface="Times New Roman" pitchFamily="18" charset="0"/>
              </a:rPr>
              <a:t>.</a:t>
            </a:r>
          </a:p>
          <a:p>
            <a:pPr hangingPunct="0"/>
            <a:r>
              <a:rPr lang="en-US" sz="2000" dirty="0" smtClean="0">
                <a:latin typeface="Times New Roman" pitchFamily="18" charset="0"/>
                <a:cs typeface="Times New Roman" pitchFamily="18" charset="0"/>
              </a:rPr>
              <a:t>Aristotle </a:t>
            </a:r>
            <a:r>
              <a:rPr lang="en-US" sz="2000" dirty="0">
                <a:latin typeface="Times New Roman" pitchFamily="18" charset="0"/>
                <a:cs typeface="Times New Roman" pitchFamily="18" charset="0"/>
              </a:rPr>
              <a:t>believed that geography guided political wisdom. </a:t>
            </a:r>
            <a:endParaRPr lang="en-US" sz="2000" dirty="0" smtClean="0">
              <a:latin typeface="Times New Roman" pitchFamily="18" charset="0"/>
              <a:cs typeface="Times New Roman" pitchFamily="18" charset="0"/>
            </a:endParaRPr>
          </a:p>
          <a:p>
            <a:pPr hangingPunct="0"/>
            <a:r>
              <a:rPr lang="en-US" sz="2000" dirty="0" err="1" smtClean="0">
                <a:latin typeface="Times New Roman" pitchFamily="18" charset="0"/>
                <a:cs typeface="Times New Roman" pitchFamily="18" charset="0"/>
              </a:rPr>
              <a:t>Ibn</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Khaldun</a:t>
            </a:r>
            <a:r>
              <a:rPr lang="en-US" sz="2000" dirty="0">
                <a:latin typeface="Times New Roman" pitchFamily="18" charset="0"/>
                <a:cs typeface="Times New Roman" pitchFamily="18" charset="0"/>
              </a:rPr>
              <a:t> also </a:t>
            </a:r>
            <a:r>
              <a:rPr lang="en-US" sz="2000" dirty="0" smtClean="0">
                <a:latin typeface="Times New Roman" pitchFamily="18" charset="0"/>
                <a:cs typeface="Times New Roman" pitchFamily="18" charset="0"/>
              </a:rPr>
              <a:t>emphasized </a:t>
            </a:r>
            <a:r>
              <a:rPr lang="en-US" sz="2000" dirty="0">
                <a:latin typeface="Times New Roman" pitchFamily="18" charset="0"/>
                <a:cs typeface="Times New Roman" pitchFamily="18" charset="0"/>
              </a:rPr>
              <a:t>the effects of geographical environment on politics and history</a:t>
            </a:r>
            <a:r>
              <a:rPr lang="en-US" sz="2000" dirty="0" smtClean="0">
                <a:latin typeface="Times New Roman" pitchFamily="18" charset="0"/>
                <a:cs typeface="Times New Roman" pitchFamily="18" charset="0"/>
              </a:rPr>
              <a:t>.</a:t>
            </a:r>
          </a:p>
          <a:p>
            <a:pPr hangingPunct="0"/>
            <a:r>
              <a:rPr lang="en-US" sz="2000" dirty="0" err="1" smtClean="0">
                <a:latin typeface="Times New Roman" pitchFamily="18" charset="0"/>
                <a:cs typeface="Times New Roman" pitchFamily="18" charset="0"/>
              </a:rPr>
              <a:t>Bodin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was the first modern thinker to dwell upon the relationship between politics and geography. </a:t>
            </a:r>
            <a:endParaRPr lang="en-US" sz="2000" dirty="0" smtClean="0">
              <a:latin typeface="Times New Roman" pitchFamily="18" charset="0"/>
              <a:cs typeface="Times New Roman" pitchFamily="18" charset="0"/>
            </a:endParaRPr>
          </a:p>
          <a:p>
            <a:pPr hangingPunct="0"/>
            <a:r>
              <a:rPr lang="en-US" sz="2000" dirty="0" smtClean="0">
                <a:latin typeface="Times New Roman" pitchFamily="18" charset="0"/>
                <a:cs typeface="Times New Roman" pitchFamily="18" charset="0"/>
              </a:rPr>
              <a:t>Montesquieu</a:t>
            </a:r>
            <a:r>
              <a:rPr lang="en-US" sz="2000" dirty="0">
                <a:latin typeface="Times New Roman" pitchFamily="18" charset="0"/>
                <a:cs typeface="Times New Roman" pitchFamily="18" charset="0"/>
              </a:rPr>
              <a:t>, another French thinker, </a:t>
            </a:r>
            <a:r>
              <a:rPr lang="en-US" sz="2000" dirty="0" err="1">
                <a:latin typeface="Times New Roman" pitchFamily="18" charset="0"/>
                <a:cs typeface="Times New Roman" pitchFamily="18" charset="0"/>
              </a:rPr>
              <a:t>emphasised</a:t>
            </a:r>
            <a:r>
              <a:rPr lang="en-US" sz="2000" dirty="0">
                <a:latin typeface="Times New Roman" pitchFamily="18" charset="0"/>
                <a:cs typeface="Times New Roman" pitchFamily="18" charset="0"/>
              </a:rPr>
              <a:t> the influence of geographical condition on the </a:t>
            </a:r>
            <a:r>
              <a:rPr lang="en-US" sz="2000" dirty="0" smtClean="0">
                <a:latin typeface="Times New Roman" pitchFamily="18" charset="0"/>
                <a:cs typeface="Times New Roman" pitchFamily="18" charset="0"/>
              </a:rPr>
              <a:t>forms </a:t>
            </a:r>
            <a:r>
              <a:rPr lang="en-US" sz="2000" dirty="0">
                <a:latin typeface="Times New Roman" pitchFamily="18" charset="0"/>
                <a:cs typeface="Times New Roman" pitchFamily="18" charset="0"/>
              </a:rPr>
              <a:t>of government and liberty of the people. </a:t>
            </a:r>
            <a:endParaRPr lang="en-US" sz="2000" dirty="0" smtClean="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Autofit/>
          </a:bodyPr>
          <a:lstStyle/>
          <a:p>
            <a:pPr hangingPunct="0"/>
            <a:r>
              <a:rPr lang="en-US" sz="2000" dirty="0" smtClean="0">
                <a:latin typeface="Times New Roman" pitchFamily="18" charset="0"/>
                <a:cs typeface="Times New Roman" pitchFamily="18" charset="0"/>
              </a:rPr>
              <a:t>An English historian, Buckle, in his book, </a:t>
            </a:r>
            <a:r>
              <a:rPr lang="en-US" sz="2000" i="1" dirty="0" smtClean="0">
                <a:latin typeface="Times New Roman" pitchFamily="18" charset="0"/>
                <a:cs typeface="Times New Roman" pitchFamily="18" charset="0"/>
              </a:rPr>
              <a:t>History of Civilization, </a:t>
            </a:r>
            <a:r>
              <a:rPr lang="en-US" sz="2000" dirty="0" smtClean="0">
                <a:latin typeface="Times New Roman" pitchFamily="18" charset="0"/>
                <a:cs typeface="Times New Roman" pitchFamily="18" charset="0"/>
              </a:rPr>
              <a:t>he declared that man’s mind is a product of his external environment or geography, that is, of such facts of physical environment as food, climate, soil, and the general aspects of nature.</a:t>
            </a:r>
          </a:p>
          <a:p>
            <a:pPr hangingPunct="0"/>
            <a:r>
              <a:rPr lang="en-US" sz="2000" dirty="0" smtClean="0">
                <a:latin typeface="Times New Roman" pitchFamily="18" charset="0"/>
                <a:cs typeface="Times New Roman" pitchFamily="18" charset="0"/>
              </a:rPr>
              <a:t>In recent times, also, many writers have emphasized the influence of geography on the politics of a country, such as </a:t>
            </a:r>
            <a:r>
              <a:rPr lang="en-US" sz="2000" dirty="0" err="1" smtClean="0">
                <a:latin typeface="Times New Roman" pitchFamily="18" charset="0"/>
                <a:cs typeface="Times New Roman" pitchFamily="18" charset="0"/>
              </a:rPr>
              <a:t>Bluntschli</a:t>
            </a:r>
            <a:r>
              <a:rPr lang="en-US" sz="2000" dirty="0" smtClean="0">
                <a:latin typeface="Times New Roman" pitchFamily="18" charset="0"/>
                <a:cs typeface="Times New Roman" pitchFamily="18" charset="0"/>
              </a:rPr>
              <a:t>, Treitschke, Huntington and other. The German writers have invented a new term to show this relationship, </a:t>
            </a:r>
            <a:r>
              <a:rPr lang="en-US" sz="2000" i="1" dirty="0" smtClean="0">
                <a:latin typeface="Times New Roman" pitchFamily="18" charset="0"/>
                <a:cs typeface="Times New Roman" pitchFamily="18" charset="0"/>
              </a:rPr>
              <a:t>”</a:t>
            </a:r>
            <a:r>
              <a:rPr lang="en-US" sz="2000" i="1" dirty="0" err="1" smtClean="0">
                <a:latin typeface="Times New Roman" pitchFamily="18" charset="0"/>
                <a:cs typeface="Times New Roman" pitchFamily="18" charset="0"/>
              </a:rPr>
              <a:t>geopolitik</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that is, the determination of the politics of a country by its geography.</a:t>
            </a:r>
          </a:p>
          <a:p>
            <a:pPr hangingPunct="0"/>
            <a:r>
              <a:rPr lang="en-US" sz="2000" dirty="0" smtClean="0">
                <a:latin typeface="Times New Roman" pitchFamily="18" charset="0"/>
                <a:cs typeface="Times New Roman" pitchFamily="18" charset="0"/>
              </a:rPr>
              <a:t>There </a:t>
            </a:r>
            <a:r>
              <a:rPr lang="en-US" sz="2000" dirty="0">
                <a:latin typeface="Times New Roman" pitchFamily="18" charset="0"/>
                <a:cs typeface="Times New Roman" pitchFamily="18" charset="0"/>
              </a:rPr>
              <a:t>is a measure of relationship between and influence of geography on the politics of every country. But it is neither so direct nor so </a:t>
            </a:r>
            <a:r>
              <a:rPr lang="en-US" sz="2000" dirty="0" smtClean="0">
                <a:latin typeface="Times New Roman" pitchFamily="18" charset="0"/>
                <a:cs typeface="Times New Roman" pitchFamily="18" charset="0"/>
              </a:rPr>
              <a:t>unchangeable</a:t>
            </a:r>
          </a:p>
          <a:p>
            <a:r>
              <a:rPr lang="en-US" sz="2000" dirty="0" smtClean="0">
                <a:latin typeface="Times New Roman" pitchFamily="18" charset="0"/>
                <a:cs typeface="Times New Roman" pitchFamily="18" charset="0"/>
              </a:rPr>
              <a:t>It is quite true that the state and political institutions of a country are influenced by its geography, because they occur or grow up in geographical settings.</a:t>
            </a:r>
          </a:p>
          <a:p>
            <a:r>
              <a:rPr lang="en-US" sz="2000" dirty="0" smtClean="0">
                <a:latin typeface="Times New Roman" pitchFamily="18" charset="0"/>
                <a:cs typeface="Times New Roman" pitchFamily="18" charset="0"/>
              </a:rPr>
              <a:t> Political geography is an important field of study by both political scientists and geographers. </a:t>
            </a:r>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The </a:t>
            </a:r>
            <a:r>
              <a:rPr lang="en-US" sz="2800" b="1" dirty="0">
                <a:latin typeface="Times New Roman" pitchFamily="18" charset="0"/>
                <a:cs typeface="Times New Roman" pitchFamily="18" charset="0"/>
              </a:rPr>
              <a:t>Need for </a:t>
            </a:r>
            <a:r>
              <a:rPr lang="en-US" sz="2800" b="1" dirty="0" smtClean="0">
                <a:latin typeface="Times New Roman" pitchFamily="18" charset="0"/>
                <a:cs typeface="Times New Roman" pitchFamily="18" charset="0"/>
              </a:rPr>
              <a:t>Inter-disciplinary </a:t>
            </a:r>
            <a:r>
              <a:rPr lang="en-US" sz="2800" b="1" dirty="0">
                <a:latin typeface="Times New Roman" pitchFamily="18" charset="0"/>
                <a:cs typeface="Times New Roman" pitchFamily="18" charset="0"/>
              </a:rPr>
              <a:t>Approach:</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953000"/>
          </a:xfrm>
        </p:spPr>
        <p:txBody>
          <a:bodyPr>
            <a:noAutofit/>
          </a:bodyPr>
          <a:lstStyle/>
          <a:p>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twentieth century that the need was felt for a more comprehensive inter-disciplinary approach to the study of </a:t>
            </a:r>
            <a:r>
              <a:rPr lang="en-US" sz="2000" dirty="0" smtClean="0">
                <a:latin typeface="Times New Roman" pitchFamily="18" charset="0"/>
                <a:cs typeface="Times New Roman" pitchFamily="18" charset="0"/>
              </a:rPr>
              <a:t>politics (Darwin’s discovery of evolution, sociology and psychology )</a:t>
            </a:r>
          </a:p>
          <a:p>
            <a:r>
              <a:rPr lang="en-US" sz="2000" dirty="0" smtClean="0">
                <a:latin typeface="Times New Roman" pitchFamily="18" charset="0"/>
                <a:cs typeface="Times New Roman" pitchFamily="18" charset="0"/>
              </a:rPr>
              <a:t>Reasons</a:t>
            </a:r>
          </a:p>
          <a:p>
            <a:pPr lvl="1"/>
            <a:r>
              <a:rPr lang="en-US" sz="2000" dirty="0" smtClean="0">
                <a:latin typeface="Times New Roman" pitchFamily="18" charset="0"/>
                <a:cs typeface="Times New Roman" pitchFamily="18" charset="0"/>
              </a:rPr>
              <a:t>Man is </a:t>
            </a:r>
            <a:r>
              <a:rPr lang="en-US" sz="2000" dirty="0">
                <a:latin typeface="Times New Roman" pitchFamily="18" charset="0"/>
                <a:cs typeface="Times New Roman" pitchFamily="18" charset="0"/>
              </a:rPr>
              <a:t>a thing of </a:t>
            </a:r>
            <a:r>
              <a:rPr lang="en-US" sz="2000" dirty="0" smtClean="0">
                <a:latin typeface="Times New Roman" pitchFamily="18" charset="0"/>
                <a:cs typeface="Times New Roman" pitchFamily="18" charset="0"/>
              </a:rPr>
              <a:t>nature and </a:t>
            </a:r>
            <a:r>
              <a:rPr lang="en-US" sz="2000" dirty="0">
                <a:latin typeface="Times New Roman" pitchFamily="18" charset="0"/>
                <a:cs typeface="Times New Roman" pitchFamily="18" charset="0"/>
              </a:rPr>
              <a:t>a social and political being. The sciences which study man, his life, society and state, must need be interrelated. </a:t>
            </a:r>
            <a:endParaRPr lang="en-US" sz="2000" dirty="0" smtClean="0">
              <a:latin typeface="Times New Roman" pitchFamily="18" charset="0"/>
              <a:cs typeface="Times New Roman" pitchFamily="18" charset="0"/>
            </a:endParaRPr>
          </a:p>
          <a:p>
            <a:pPr lvl="1"/>
            <a:r>
              <a:rPr lang="en-US" sz="2000" dirty="0">
                <a:latin typeface="Times New Roman" pitchFamily="18" charset="0"/>
                <a:cs typeface="Times New Roman" pitchFamily="18" charset="0"/>
              </a:rPr>
              <a:t>A</a:t>
            </a:r>
            <a:r>
              <a:rPr lang="en-US" sz="2000" dirty="0" smtClean="0">
                <a:latin typeface="Times New Roman" pitchFamily="18" charset="0"/>
                <a:cs typeface="Times New Roman" pitchFamily="18" charset="0"/>
              </a:rPr>
              <a:t>ny </a:t>
            </a:r>
            <a:r>
              <a:rPr lang="en-US" sz="2000" dirty="0">
                <a:latin typeface="Times New Roman" pitchFamily="18" charset="0"/>
                <a:cs typeface="Times New Roman" pitchFamily="18" charset="0"/>
              </a:rPr>
              <a:t>political problems have various aspects, which can be properly understood only if we also study them from the viewpoints of the concerned social </a:t>
            </a:r>
            <a:r>
              <a:rPr lang="en-US" sz="2000" dirty="0" smtClean="0">
                <a:latin typeface="Times New Roman" pitchFamily="18" charset="0"/>
                <a:cs typeface="Times New Roman" pitchFamily="18" charset="0"/>
              </a:rPr>
              <a:t>sciences (loosely </a:t>
            </a:r>
            <a:r>
              <a:rPr lang="en-US" sz="2000" dirty="0">
                <a:latin typeface="Times New Roman" pitchFamily="18" charset="0"/>
                <a:cs typeface="Times New Roman" pitchFamily="18" charset="0"/>
              </a:rPr>
              <a:t>called ’political’, such as poverty, crime or </a:t>
            </a:r>
            <a:r>
              <a:rPr lang="en-US" sz="2000" dirty="0" smtClean="0">
                <a:latin typeface="Times New Roman" pitchFamily="18" charset="0"/>
                <a:cs typeface="Times New Roman" pitchFamily="18" charset="0"/>
              </a:rPr>
              <a:t>unemployment). </a:t>
            </a:r>
          </a:p>
          <a:p>
            <a:pPr lvl="1">
              <a:buNone/>
            </a:pPr>
            <a:r>
              <a:rPr lang="en-US" sz="2000" dirty="0" smtClean="0">
                <a:latin typeface="Times New Roman" pitchFamily="18" charset="0"/>
                <a:cs typeface="Times New Roman" pitchFamily="18" charset="0"/>
              </a:rPr>
              <a:t>     ”</a:t>
            </a:r>
            <a:r>
              <a:rPr lang="en-US" sz="2000" i="1" dirty="0">
                <a:latin typeface="Times New Roman" pitchFamily="18" charset="0"/>
                <a:cs typeface="Times New Roman" pitchFamily="18" charset="0"/>
              </a:rPr>
              <a:t>A political </a:t>
            </a:r>
            <a:r>
              <a:rPr lang="en-US" sz="2000" i="1" dirty="0" smtClean="0">
                <a:latin typeface="Times New Roman" pitchFamily="18" charset="0"/>
                <a:cs typeface="Times New Roman" pitchFamily="18" charset="0"/>
              </a:rPr>
              <a:t>scientist may </a:t>
            </a:r>
            <a:r>
              <a:rPr lang="en-US" sz="2000" i="1" dirty="0">
                <a:latin typeface="Times New Roman" pitchFamily="18" charset="0"/>
                <a:cs typeface="Times New Roman" pitchFamily="18" charset="0"/>
              </a:rPr>
              <a:t>be able to provide advice on some of the institutional forms which remedial action might take, and also upon the political difficulties standing in the way of that action; but his </a:t>
            </a:r>
            <a:r>
              <a:rPr lang="en-US" sz="2000" i="1" dirty="0" smtClean="0">
                <a:latin typeface="Times New Roman" pitchFamily="18" charset="0"/>
                <a:cs typeface="Times New Roman" pitchFamily="18" charset="0"/>
              </a:rPr>
              <a:t>own  </a:t>
            </a:r>
            <a:r>
              <a:rPr lang="en-US" sz="2000" i="1" dirty="0">
                <a:latin typeface="Times New Roman" pitchFamily="18" charset="0"/>
                <a:cs typeface="Times New Roman" pitchFamily="18" charset="0"/>
              </a:rPr>
              <a:t>special knowledge does not enable him to say how unemployment, crime, </a:t>
            </a:r>
            <a:r>
              <a:rPr lang="en-US" sz="2000" i="1" dirty="0" smtClean="0">
                <a:latin typeface="Times New Roman" pitchFamily="18" charset="0"/>
                <a:cs typeface="Times New Roman" pitchFamily="18" charset="0"/>
              </a:rPr>
              <a:t>and </a:t>
            </a:r>
            <a:r>
              <a:rPr lang="en-US" sz="2000" i="1" dirty="0">
                <a:latin typeface="Times New Roman" pitchFamily="18" charset="0"/>
                <a:cs typeface="Times New Roman" pitchFamily="18" charset="0"/>
              </a:rPr>
              <a:t>poverty might be done away with</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J.D.B. Miller</a:t>
            </a:r>
            <a:endParaRPr lang="en-US" sz="2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000" dirty="0" smtClean="0">
                <a:latin typeface="Times New Roman" pitchFamily="18" charset="0"/>
                <a:cs typeface="Times New Roman" pitchFamily="18" charset="0"/>
              </a:rPr>
              <a:t>This relationship between man and his milieu</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It can be explained both ways, i.e., man influencing milieu or nature, and milieu influencing man.</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Man, as a geographic agent has refashioned the landscape or the physical features of nature. </a:t>
            </a:r>
          </a:p>
          <a:p>
            <a:r>
              <a:rPr lang="en-US" sz="2000" dirty="0" smtClean="0">
                <a:latin typeface="Times New Roman" pitchFamily="18" charset="0"/>
                <a:cs typeface="Times New Roman" pitchFamily="18" charset="0"/>
              </a:rPr>
              <a:t>This influence increases manifold when viewed from the standpoint of the state. It is the basis of power politics. The more a state increases in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population, (ii) area, (iii) industry, and (iv) science and technology, the more it tends to expand geographically and to influence, dominate or conquer other lands, countries and nations. e.g. India </a:t>
            </a:r>
          </a:p>
          <a:p>
            <a:r>
              <a:rPr lang="en-US" sz="2000" dirty="0" smtClean="0">
                <a:latin typeface="Times New Roman" pitchFamily="18" charset="0"/>
                <a:cs typeface="Times New Roman" pitchFamily="18" charset="0"/>
              </a:rPr>
              <a:t>This tendency has created states and kingdoms and empires in the past and present ages. Even a small country with favorable geographical situation can also play the game of power politics, the insular position and its long coastline made England a naval power, whose politics and government were greatly influenced by its nearness and dependence on the sea</a:t>
            </a:r>
          </a:p>
          <a:p>
            <a:r>
              <a:rPr lang="en-US" sz="2000" dirty="0" smtClean="0">
                <a:latin typeface="Times New Roman" pitchFamily="18" charset="0"/>
                <a:cs typeface="Times New Roman" pitchFamily="18" charset="0"/>
              </a:rPr>
              <a:t>politics is a drama played on the stage of geography</a:t>
            </a:r>
          </a:p>
          <a:p>
            <a:endParaRPr lang="en-US"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hangingPunct="0"/>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modern times, the influence of geography on politics and state systems has further increased by the development of the nuclear warfare potential, on the one side, and of the space technology, on the other. In not very distant future, these two developments, combined into ”Star Wars”, as the Americans call them, would deeply influence the politics of the whole world in one way or the other. In other words, astronomy, coupled with geography, would determine mankind’s future for good or evil</a:t>
            </a:r>
            <a:r>
              <a:rPr lang="en-US" sz="2000" dirty="0" smtClean="0">
                <a:latin typeface="Times New Roman" pitchFamily="18" charset="0"/>
                <a:cs typeface="Times New Roman" pitchFamily="18" charset="0"/>
              </a:rPr>
              <a:t>.</a:t>
            </a:r>
          </a:p>
          <a:p>
            <a:pPr hangingPunct="0"/>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If sanity in internal and international policies of the countries did not prevail, these developments would even imperil Earth’s survival as a place of human inhabitation.</a:t>
            </a:r>
          </a:p>
          <a:p>
            <a:endParaRPr lang="en-US"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latin typeface="Times New Roman" pitchFamily="18" charset="0"/>
                <a:cs typeface="Times New Roman" pitchFamily="18" charset="0"/>
              </a:rPr>
              <a:t>POLITICS AND PSYCHOLOGY</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sz="2000" dirty="0">
                <a:latin typeface="Times New Roman" pitchFamily="18" charset="0"/>
                <a:cs typeface="Times New Roman" pitchFamily="18" charset="0"/>
              </a:rPr>
              <a:t>Graham </a:t>
            </a:r>
            <a:r>
              <a:rPr lang="en-US" sz="2000" dirty="0" err="1">
                <a:latin typeface="Times New Roman" pitchFamily="18" charset="0"/>
                <a:cs typeface="Times New Roman" pitchFamily="18" charset="0"/>
              </a:rPr>
              <a:t>Wallas</a:t>
            </a:r>
            <a:r>
              <a:rPr lang="en-US" sz="2000" dirty="0">
                <a:latin typeface="Times New Roman" pitchFamily="18" charset="0"/>
                <a:cs typeface="Times New Roman" pitchFamily="18" charset="0"/>
              </a:rPr>
              <a:t> was the political writer in England who first laid stress on the need to study psychological factors in political activities, like voting, in his book, </a:t>
            </a:r>
            <a:r>
              <a:rPr lang="en-US" sz="2000" i="1" dirty="0">
                <a:latin typeface="Times New Roman" pitchFamily="18" charset="0"/>
                <a:cs typeface="Times New Roman" pitchFamily="18" charset="0"/>
              </a:rPr>
              <a:t>Human Nature in Politics, </a:t>
            </a:r>
            <a:r>
              <a:rPr lang="en-US" sz="2000" dirty="0">
                <a:latin typeface="Times New Roman" pitchFamily="18" charset="0"/>
                <a:cs typeface="Times New Roman" pitchFamily="18" charset="0"/>
              </a:rPr>
              <a:t>written in 1908.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Bentley </a:t>
            </a:r>
            <a:r>
              <a:rPr lang="en-US" sz="2000" dirty="0">
                <a:latin typeface="Times New Roman" pitchFamily="18" charset="0"/>
                <a:cs typeface="Times New Roman" pitchFamily="18" charset="0"/>
              </a:rPr>
              <a:t>in the United States also did so at about the same time. Since then many political scientists have also said that political phenomena cannot be explained without explaining their psychological causes and </a:t>
            </a:r>
            <a:r>
              <a:rPr lang="en-US" sz="2000" dirty="0" smtClean="0">
                <a:latin typeface="Times New Roman" pitchFamily="18" charset="0"/>
                <a:cs typeface="Times New Roman" pitchFamily="18" charset="0"/>
              </a:rPr>
              <a:t>motivations.</a:t>
            </a:r>
          </a:p>
          <a:p>
            <a:r>
              <a:rPr lang="en-US" sz="2000" dirty="0" smtClean="0">
                <a:latin typeface="Times New Roman" pitchFamily="18" charset="0"/>
                <a:cs typeface="Times New Roman" pitchFamily="18" charset="0"/>
              </a:rPr>
              <a:t>According </a:t>
            </a:r>
            <a:r>
              <a:rPr lang="en-US" sz="2000" dirty="0">
                <a:latin typeface="Times New Roman" pitchFamily="18" charset="0"/>
                <a:cs typeface="Times New Roman" pitchFamily="18" charset="0"/>
              </a:rPr>
              <a:t>to Barker, ”</a:t>
            </a:r>
            <a:r>
              <a:rPr lang="en-US" sz="2000" i="1" dirty="0">
                <a:latin typeface="Times New Roman" pitchFamily="18" charset="0"/>
                <a:cs typeface="Times New Roman" pitchFamily="18" charset="0"/>
              </a:rPr>
              <a:t>the application of the psychological clue to the riddles of human activity has indeed become the fashion of the day. If our fathers thought biologically, we think psychologically</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Bagehot </a:t>
            </a:r>
            <a:r>
              <a:rPr lang="en-US" sz="2000" dirty="0">
                <a:latin typeface="Times New Roman" pitchFamily="18" charset="0"/>
                <a:cs typeface="Times New Roman" pitchFamily="18" charset="0"/>
              </a:rPr>
              <a:t>in his writings pointed out the relation between psychology and the English Constitution. </a:t>
            </a:r>
            <a:r>
              <a:rPr lang="en-US" sz="2000" dirty="0" err="1">
                <a:latin typeface="Times New Roman" pitchFamily="18" charset="0"/>
                <a:cs typeface="Times New Roman" pitchFamily="18" charset="0"/>
              </a:rPr>
              <a:t>Boutmy</a:t>
            </a:r>
            <a:r>
              <a:rPr lang="en-US" sz="2000" dirty="0">
                <a:latin typeface="Times New Roman" pitchFamily="18" charset="0"/>
                <a:cs typeface="Times New Roman" pitchFamily="18" charset="0"/>
              </a:rPr>
              <a:t> has explained the effect of the psychological factors on the character and working of the English and American political institutions. Barker remarked that in the present day, </a:t>
            </a:r>
            <a:r>
              <a:rPr lang="en-US" sz="2000" i="1" dirty="0">
                <a:latin typeface="Times New Roman" pitchFamily="18" charset="0"/>
                <a:cs typeface="Times New Roman" pitchFamily="18" charset="0"/>
              </a:rPr>
              <a:t>”political theorists have turned social psychologists</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Lord Bryce in his </a:t>
            </a:r>
            <a:r>
              <a:rPr lang="en-US" sz="2000" i="1" dirty="0" smtClean="0">
                <a:latin typeface="Times New Roman" pitchFamily="18" charset="0"/>
                <a:cs typeface="Times New Roman" pitchFamily="18" charset="0"/>
              </a:rPr>
              <a:t>Modern Democracies </a:t>
            </a:r>
            <a:r>
              <a:rPr lang="en-US" sz="2000" dirty="0" smtClean="0">
                <a:latin typeface="Times New Roman" pitchFamily="18" charset="0"/>
                <a:cs typeface="Times New Roman" pitchFamily="18" charset="0"/>
              </a:rPr>
              <a:t>(1921) said, ”Politics has its roots in Psychology.”</a:t>
            </a:r>
          </a:p>
          <a:p>
            <a:r>
              <a:rPr lang="en-US" sz="2000" dirty="0" smtClean="0">
                <a:latin typeface="Times New Roman" pitchFamily="18" charset="0"/>
                <a:cs typeface="Times New Roman" pitchFamily="18" charset="0"/>
              </a:rPr>
              <a:t>The emphasis on close dependence of Politics on Psychology has given rise to the ”</a:t>
            </a:r>
            <a:r>
              <a:rPr lang="en-US" sz="2000" b="1" dirty="0" smtClean="0">
                <a:latin typeface="Times New Roman" pitchFamily="18" charset="0"/>
                <a:cs typeface="Times New Roman" pitchFamily="18" charset="0"/>
              </a:rPr>
              <a:t>behavioral revolution</a:t>
            </a:r>
            <a:r>
              <a:rPr lang="en-US" sz="2000" dirty="0" smtClean="0">
                <a:latin typeface="Times New Roman" pitchFamily="18" charset="0"/>
                <a:cs typeface="Times New Roman" pitchFamily="18" charset="0"/>
              </a:rPr>
              <a:t>” in the U.S.A., soon after the Second World War.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hangingPunct="0"/>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instance, a democracy is a government of public opinion and </a:t>
            </a:r>
            <a:r>
              <a:rPr lang="en-US" sz="2000" dirty="0" smtClean="0">
                <a:latin typeface="Times New Roman" pitchFamily="18" charset="0"/>
                <a:cs typeface="Times New Roman" pitchFamily="18" charset="0"/>
              </a:rPr>
              <a:t>propaganda, public </a:t>
            </a:r>
            <a:r>
              <a:rPr lang="en-US" sz="2000" dirty="0">
                <a:latin typeface="Times New Roman" pitchFamily="18" charset="0"/>
                <a:cs typeface="Times New Roman" pitchFamily="18" charset="0"/>
              </a:rPr>
              <a:t>opinion and propaganda are psychological </a:t>
            </a:r>
            <a:r>
              <a:rPr lang="en-US" sz="2000" dirty="0" smtClean="0">
                <a:latin typeface="Times New Roman" pitchFamily="18" charset="0"/>
                <a:cs typeface="Times New Roman" pitchFamily="18" charset="0"/>
              </a:rPr>
              <a:t>phenomena. Methods </a:t>
            </a:r>
            <a:r>
              <a:rPr lang="en-US" sz="2000" dirty="0">
                <a:latin typeface="Times New Roman" pitchFamily="18" charset="0"/>
                <a:cs typeface="Times New Roman" pitchFamily="18" charset="0"/>
              </a:rPr>
              <a:t>of psychology </a:t>
            </a:r>
            <a:r>
              <a:rPr lang="en-US" sz="2000" dirty="0" smtClean="0">
                <a:latin typeface="Times New Roman" pitchFamily="18" charset="0"/>
                <a:cs typeface="Times New Roman" pitchFamily="18" charset="0"/>
              </a:rPr>
              <a:t>are </a:t>
            </a:r>
            <a:r>
              <a:rPr lang="en-US" sz="2000" dirty="0">
                <a:latin typeface="Times New Roman" pitchFamily="18" charset="0"/>
                <a:cs typeface="Times New Roman" pitchFamily="18" charset="0"/>
              </a:rPr>
              <a:t>applied </a:t>
            </a:r>
            <a:r>
              <a:rPr lang="en-US" sz="2000" dirty="0" smtClean="0">
                <a:latin typeface="Times New Roman" pitchFamily="18" charset="0"/>
                <a:cs typeface="Times New Roman" pitchFamily="18" charset="0"/>
              </a:rPr>
              <a:t>by governments </a:t>
            </a:r>
            <a:r>
              <a:rPr lang="en-US" sz="2000" dirty="0">
                <a:latin typeface="Times New Roman" pitchFamily="18" charset="0"/>
                <a:cs typeface="Times New Roman" pitchFamily="18" charset="0"/>
              </a:rPr>
              <a:t>in the army, intelligence, civil service examinations, in public opinion and elections and in the courts</a:t>
            </a:r>
            <a:r>
              <a:rPr lang="en-US" sz="2000" dirty="0" smtClean="0">
                <a:latin typeface="Times New Roman" pitchFamily="18" charset="0"/>
                <a:cs typeface="Times New Roman" pitchFamily="18" charset="0"/>
              </a:rPr>
              <a:t>.</a:t>
            </a:r>
          </a:p>
          <a:p>
            <a:pPr hangingPunct="0"/>
            <a:r>
              <a:rPr lang="en-US" sz="2000" dirty="0" smtClean="0">
                <a:latin typeface="Times New Roman" pitchFamily="18" charset="0"/>
                <a:cs typeface="Times New Roman" pitchFamily="18" charset="0"/>
              </a:rPr>
              <a:t>Lord </a:t>
            </a:r>
            <a:r>
              <a:rPr lang="en-US" sz="2000" dirty="0">
                <a:latin typeface="Times New Roman" pitchFamily="18" charset="0"/>
                <a:cs typeface="Times New Roman" pitchFamily="18" charset="0"/>
              </a:rPr>
              <a:t>Bryce has rightly remarked that ”Politics has its roots in psychology, the </a:t>
            </a:r>
            <a:r>
              <a:rPr lang="en-US" sz="2000" dirty="0" smtClean="0">
                <a:latin typeface="Times New Roman" pitchFamily="18" charset="0"/>
                <a:cs typeface="Times New Roman" pitchFamily="18" charset="0"/>
              </a:rPr>
              <a:t>study </a:t>
            </a:r>
            <a:r>
              <a:rPr lang="en-US" sz="2000" dirty="0">
                <a:latin typeface="Times New Roman" pitchFamily="18" charset="0"/>
                <a:cs typeface="Times New Roman" pitchFamily="18" charset="0"/>
              </a:rPr>
              <a:t>of the mental habits and volitional proclivities of mankind</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hangingPunct="0"/>
            <a:r>
              <a:rPr lang="en-US" sz="2000" dirty="0">
                <a:latin typeface="Times New Roman" pitchFamily="18" charset="0"/>
                <a:cs typeface="Times New Roman" pitchFamily="18" charset="0"/>
              </a:rPr>
              <a:t>In spite of the utility of Psychology for Politics, there are certain limitations of the psychological </a:t>
            </a:r>
            <a:r>
              <a:rPr lang="en-US" sz="2000" dirty="0" smtClean="0">
                <a:latin typeface="Times New Roman" pitchFamily="18" charset="0"/>
                <a:cs typeface="Times New Roman" pitchFamily="18" charset="0"/>
              </a:rPr>
              <a:t>method.</a:t>
            </a:r>
          </a:p>
          <a:p>
            <a:pPr marL="457200" indent="-457200" hangingPunct="0">
              <a:buAutoNum type="alphaLcPeriod"/>
            </a:pPr>
            <a:r>
              <a:rPr lang="en-US" sz="2000" dirty="0" smtClean="0">
                <a:latin typeface="Times New Roman" pitchFamily="18" charset="0"/>
                <a:cs typeface="Times New Roman" pitchFamily="18" charset="0"/>
              </a:rPr>
              <a:t>Psychology </a:t>
            </a:r>
            <a:r>
              <a:rPr lang="en-US" sz="2000" dirty="0">
                <a:latin typeface="Times New Roman" pitchFamily="18" charset="0"/>
                <a:cs typeface="Times New Roman" pitchFamily="18" charset="0"/>
              </a:rPr>
              <a:t>deals with mind and thoughts, as they are and not with what they ought to be, as Politics does. </a:t>
            </a:r>
            <a:endParaRPr lang="en-US" sz="2000" dirty="0" smtClean="0">
              <a:latin typeface="Times New Roman" pitchFamily="18" charset="0"/>
              <a:cs typeface="Times New Roman" pitchFamily="18" charset="0"/>
            </a:endParaRPr>
          </a:p>
          <a:p>
            <a:pPr marL="457200" indent="-457200" hangingPunct="0">
              <a:buAutoNum type="alphaLcPeriod"/>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psychologist does not concern himself with the moral aspect and ends of the political </a:t>
            </a:r>
            <a:r>
              <a:rPr lang="en-US" sz="2000" dirty="0" smtClean="0">
                <a:latin typeface="Times New Roman" pitchFamily="18" charset="0"/>
                <a:cs typeface="Times New Roman" pitchFamily="18" charset="0"/>
              </a:rPr>
              <a:t>life.</a:t>
            </a:r>
          </a:p>
          <a:p>
            <a:pPr marL="457200" indent="-457200" hangingPunct="0">
              <a:buAutoNum type="alphaLcPeriod"/>
            </a:pPr>
            <a:r>
              <a:rPr lang="en-US" sz="2000" dirty="0" smtClean="0">
                <a:latin typeface="Times New Roman" pitchFamily="18" charset="0"/>
                <a:cs typeface="Times New Roman" pitchFamily="18" charset="0"/>
              </a:rPr>
              <a:t>psychology </a:t>
            </a:r>
            <a:r>
              <a:rPr lang="en-US" sz="2000" dirty="0">
                <a:latin typeface="Times New Roman" pitchFamily="18" charset="0"/>
                <a:cs typeface="Times New Roman" pitchFamily="18" charset="0"/>
              </a:rPr>
              <a:t>has nothing t</a:t>
            </a:r>
            <a:r>
              <a:rPr lang="en-US" sz="2000" dirty="0" smtClean="0">
                <a:latin typeface="Times New Roman" pitchFamily="18" charset="0"/>
                <a:cs typeface="Times New Roman" pitchFamily="18" charset="0"/>
              </a:rPr>
              <a:t>o </a:t>
            </a:r>
            <a:r>
              <a:rPr lang="en-US" sz="2000" dirty="0">
                <a:latin typeface="Times New Roman" pitchFamily="18" charset="0"/>
                <a:cs typeface="Times New Roman" pitchFamily="18" charset="0"/>
              </a:rPr>
              <a:t>do with progress and dynamic processes, but Political Science cannot ignore these factors in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state </a:t>
            </a:r>
            <a:r>
              <a:rPr lang="en-US" sz="2000" dirty="0" smtClean="0">
                <a:latin typeface="Times New Roman" pitchFamily="18" charset="0"/>
                <a:cs typeface="Times New Roman" pitchFamily="18" charset="0"/>
              </a:rPr>
              <a:t>and </a:t>
            </a:r>
            <a:r>
              <a:rPr lang="en-US" sz="2000" dirty="0">
                <a:latin typeface="Times New Roman" pitchFamily="18" charset="0"/>
                <a:cs typeface="Times New Roman" pitchFamily="18" charset="0"/>
              </a:rPr>
              <a:t>human </a:t>
            </a:r>
            <a:r>
              <a:rPr lang="en-US" sz="2000" dirty="0" smtClean="0">
                <a:latin typeface="Times New Roman" pitchFamily="18" charset="0"/>
                <a:cs typeface="Times New Roman" pitchFamily="18" charset="0"/>
              </a:rPr>
              <a:t>mind</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psycho-analysis; They </a:t>
            </a:r>
            <a:r>
              <a:rPr lang="en-US" sz="2000" dirty="0">
                <a:latin typeface="Times New Roman" pitchFamily="18" charset="0"/>
                <a:cs typeface="Times New Roman" pitchFamily="18" charset="0"/>
              </a:rPr>
              <a:t>explain external </a:t>
            </a:r>
            <a:r>
              <a:rPr lang="en-US" sz="2000" dirty="0" smtClean="0">
                <a:latin typeface="Times New Roman" pitchFamily="18" charset="0"/>
                <a:cs typeface="Times New Roman" pitchFamily="18" charset="0"/>
              </a:rPr>
              <a:t>matters </a:t>
            </a:r>
            <a:r>
              <a:rPr lang="en-US" sz="2000" dirty="0">
                <a:latin typeface="Times New Roman" pitchFamily="18" charset="0"/>
                <a:cs typeface="Times New Roman" pitchFamily="18" charset="0"/>
              </a:rPr>
              <a:t>by </a:t>
            </a:r>
            <a:r>
              <a:rPr lang="en-US" sz="2000" dirty="0" smtClean="0">
                <a:latin typeface="Times New Roman" pitchFamily="18" charset="0"/>
                <a:cs typeface="Times New Roman" pitchFamily="18" charset="0"/>
              </a:rPr>
              <a:t>too much </a:t>
            </a:r>
            <a:r>
              <a:rPr lang="en-US" sz="2000" dirty="0">
                <a:latin typeface="Times New Roman" pitchFamily="18" charset="0"/>
                <a:cs typeface="Times New Roman" pitchFamily="18" charset="0"/>
              </a:rPr>
              <a:t>of subjective </a:t>
            </a:r>
            <a:r>
              <a:rPr lang="en-US" sz="2000" dirty="0" smtClean="0">
                <a:latin typeface="Times New Roman" pitchFamily="18" charset="0"/>
                <a:cs typeface="Times New Roman" pitchFamily="18" charset="0"/>
              </a:rPr>
              <a:t>analysis.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itchFamily="18" charset="0"/>
                <a:cs typeface="Times New Roman" pitchFamily="18" charset="0"/>
              </a:rPr>
              <a:t>POLITICAL SCIENCE AND </a:t>
            </a:r>
            <a:r>
              <a:rPr lang="en-US" sz="2800" b="1" dirty="0" smtClean="0">
                <a:latin typeface="Times New Roman" pitchFamily="18" charset="0"/>
                <a:cs typeface="Times New Roman" pitchFamily="18" charset="0"/>
              </a:rPr>
              <a:t>HISTORY</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029200"/>
          </a:xfrm>
        </p:spPr>
        <p:txBody>
          <a:bodyPr>
            <a:normAutofit/>
          </a:bodyPr>
          <a:lstStyle/>
          <a:p>
            <a:pPr>
              <a:buNone/>
            </a:pPr>
            <a:r>
              <a:rPr lang="en-US" sz="2000" i="1" dirty="0" smtClean="0">
                <a:latin typeface="Times New Roman" pitchFamily="18" charset="0"/>
                <a:cs typeface="Times New Roman" pitchFamily="18" charset="0"/>
              </a:rPr>
              <a:t>History </a:t>
            </a:r>
            <a:r>
              <a:rPr lang="en-US" sz="2000" i="1" dirty="0">
                <a:latin typeface="Times New Roman" pitchFamily="18" charset="0"/>
                <a:cs typeface="Times New Roman" pitchFamily="18" charset="0"/>
              </a:rPr>
              <a:t>without Political Science has no fruit, Political Science without History has no root</a:t>
            </a:r>
            <a:r>
              <a:rPr lang="en-US" sz="2000" i="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Sir John </a:t>
            </a:r>
            <a:r>
              <a:rPr lang="en-US" sz="2000" dirty="0" err="1" smtClean="0">
                <a:latin typeface="Times New Roman" pitchFamily="18" charset="0"/>
                <a:cs typeface="Times New Roman" pitchFamily="18" charset="0"/>
              </a:rPr>
              <a:t>Seelcy</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History</a:t>
            </a:r>
          </a:p>
          <a:p>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is a record of past events and movements, their causes and </a:t>
            </a:r>
            <a:r>
              <a:rPr lang="en-US" sz="2000" dirty="0" smtClean="0">
                <a:latin typeface="Times New Roman" pitchFamily="18" charset="0"/>
                <a:cs typeface="Times New Roman" pitchFamily="18" charset="0"/>
              </a:rPr>
              <a:t>relations.</a:t>
            </a:r>
          </a:p>
          <a:p>
            <a:r>
              <a:rPr lang="en-US" sz="2000" dirty="0" smtClean="0">
                <a:latin typeface="Times New Roman" pitchFamily="18" charset="0"/>
                <a:cs typeface="Times New Roman" pitchFamily="18" charset="0"/>
              </a:rPr>
              <a:t>Tells the </a:t>
            </a:r>
            <a:r>
              <a:rPr lang="en-US" sz="2000" dirty="0">
                <a:latin typeface="Times New Roman" pitchFamily="18" charset="0"/>
                <a:cs typeface="Times New Roman" pitchFamily="18" charset="0"/>
              </a:rPr>
              <a:t>origin and development of the state and other political institutions</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furnishes the materials </a:t>
            </a:r>
            <a:r>
              <a:rPr lang="en-US" sz="2000" dirty="0" smtClean="0">
                <a:latin typeface="Times New Roman" pitchFamily="18" charset="0"/>
                <a:cs typeface="Times New Roman" pitchFamily="18" charset="0"/>
              </a:rPr>
              <a:t>which </a:t>
            </a:r>
            <a:r>
              <a:rPr lang="en-US" sz="2000" dirty="0">
                <a:latin typeface="Times New Roman" pitchFamily="18" charset="0"/>
                <a:cs typeface="Times New Roman" pitchFamily="18" charset="0"/>
              </a:rPr>
              <a:t>form the basis of Political </a:t>
            </a:r>
            <a:r>
              <a:rPr lang="en-US" sz="2000" dirty="0" smtClean="0">
                <a:latin typeface="Times New Roman" pitchFamily="18" charset="0"/>
                <a:cs typeface="Times New Roman" pitchFamily="18" charset="0"/>
              </a:rPr>
              <a:t>Science </a:t>
            </a:r>
          </a:p>
          <a:p>
            <a:pPr>
              <a:buNone/>
            </a:pPr>
            <a:r>
              <a:rPr lang="en-US" sz="2000" dirty="0" smtClean="0">
                <a:latin typeface="Times New Roman" pitchFamily="18" charset="0"/>
                <a:cs typeface="Times New Roman" pitchFamily="18" charset="0"/>
              </a:rPr>
              <a:t>	German philosopher, Schopenhauer, history has been the fact-gatherer for political Science, as also for other social sciences. It has been a storehouse of facts and events, from which many political theorists and scientists have derived theories and ”laws” of Political Science.</a:t>
            </a:r>
          </a:p>
          <a:p>
            <a:pPr>
              <a:buNone/>
            </a:pPr>
            <a:r>
              <a:rPr lang="en-US" sz="2000" dirty="0" smtClean="0">
                <a:latin typeface="Times New Roman" pitchFamily="18" charset="0"/>
                <a:cs typeface="Times New Roman" pitchFamily="18" charset="0"/>
              </a:rPr>
              <a:t>The obverse of this relation is equally true</a:t>
            </a:r>
          </a:p>
          <a:p>
            <a:pPr>
              <a:buNone/>
            </a:pPr>
            <a:r>
              <a:rPr lang="en-US" sz="2000" dirty="0" smtClean="0">
                <a:latin typeface="Times New Roman" pitchFamily="18" charset="0"/>
                <a:cs typeface="Times New Roman" pitchFamily="18" charset="0"/>
              </a:rPr>
              <a:t>	Political Science furnishes such guiding principles and laws of development and evolution on the basis of which historical events and movements can be properly evaluated and understood. </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324600"/>
          </a:xfrm>
        </p:spPr>
        <p:txBody>
          <a:bodyPr>
            <a:normAutofit/>
          </a:bodyPr>
          <a:lstStyle/>
          <a:p>
            <a:pPr>
              <a:buNone/>
            </a:pPr>
            <a:r>
              <a:rPr lang="en-US" sz="2000" dirty="0" smtClean="0">
                <a:latin typeface="Times New Roman" pitchFamily="18" charset="0"/>
                <a:cs typeface="Times New Roman" pitchFamily="18" charset="0"/>
              </a:rPr>
              <a:t>	E.g. history </a:t>
            </a:r>
            <a:r>
              <a:rPr lang="en-US" sz="2000" dirty="0">
                <a:latin typeface="Times New Roman" pitchFamily="18" charset="0"/>
                <a:cs typeface="Times New Roman" pitchFamily="18" charset="0"/>
              </a:rPr>
              <a:t>of one hundred years of </a:t>
            </a:r>
            <a:r>
              <a:rPr lang="en-US" sz="2000" dirty="0" smtClean="0">
                <a:latin typeface="Times New Roman" pitchFamily="18" charset="0"/>
                <a:cs typeface="Times New Roman" pitchFamily="18" charset="0"/>
              </a:rPr>
              <a:t>Indo-Pakistan </a:t>
            </a:r>
            <a:r>
              <a:rPr lang="en-US" sz="2000" dirty="0">
                <a:latin typeface="Times New Roman" pitchFamily="18" charset="0"/>
                <a:cs typeface="Times New Roman" pitchFamily="18" charset="0"/>
              </a:rPr>
              <a:t>before Independence will not tell us much unless we also know that these events were occurring under the influence of the political principles of </a:t>
            </a:r>
            <a:r>
              <a:rPr lang="en-US" sz="2000" b="1" dirty="0">
                <a:latin typeface="Times New Roman" pitchFamily="18" charset="0"/>
                <a:cs typeface="Times New Roman" pitchFamily="18" charset="0"/>
              </a:rPr>
              <a:t>nationalism</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freedom</a:t>
            </a:r>
            <a:r>
              <a:rPr lang="en-US" sz="2000" dirty="0">
                <a:latin typeface="Times New Roman" pitchFamily="18" charset="0"/>
                <a:cs typeface="Times New Roman" pitchFamily="18" charset="0"/>
              </a:rPr>
              <a:t> struggle against British </a:t>
            </a:r>
            <a:r>
              <a:rPr lang="en-US" sz="2000" dirty="0" smtClean="0">
                <a:latin typeface="Times New Roman" pitchFamily="18" charset="0"/>
                <a:cs typeface="Times New Roman" pitchFamily="18" charset="0"/>
              </a:rPr>
              <a:t>Imperialism</a:t>
            </a:r>
          </a:p>
          <a:p>
            <a:pPr>
              <a:buNone/>
            </a:pPr>
            <a:r>
              <a:rPr lang="en-US" sz="2000" b="1" dirty="0" smtClean="0">
                <a:latin typeface="Times New Roman" pitchFamily="18" charset="0"/>
                <a:cs typeface="Times New Roman" pitchFamily="18" charset="0"/>
              </a:rPr>
              <a:t>	Their differences</a:t>
            </a:r>
          </a:p>
          <a:p>
            <a:r>
              <a:rPr lang="en-US" sz="2000" dirty="0" smtClean="0">
                <a:latin typeface="Times New Roman" pitchFamily="18" charset="0"/>
                <a:cs typeface="Times New Roman" pitchFamily="18" charset="0"/>
              </a:rPr>
              <a:t>subject-matter</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Only a part of History is Politics, that which is called political history</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Political Science </a:t>
            </a:r>
            <a:r>
              <a:rPr lang="en-US" sz="2000" dirty="0" smtClean="0">
                <a:latin typeface="Times New Roman" pitchFamily="18" charset="0"/>
                <a:cs typeface="Times New Roman" pitchFamily="18" charset="0"/>
              </a:rPr>
              <a:t>concerns with the part of history that has direct </a:t>
            </a:r>
            <a:r>
              <a:rPr lang="en-US" sz="2000" dirty="0">
                <a:latin typeface="Times New Roman" pitchFamily="18" charset="0"/>
                <a:cs typeface="Times New Roman" pitchFamily="18" charset="0"/>
              </a:rPr>
              <a:t>bearing on the study of the state and political </a:t>
            </a:r>
            <a:r>
              <a:rPr lang="en-US" sz="2000" dirty="0" smtClean="0">
                <a:latin typeface="Times New Roman" pitchFamily="18" charset="0"/>
                <a:cs typeface="Times New Roman" pitchFamily="18" charset="0"/>
              </a:rPr>
              <a:t>institution</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dirty="0" smtClean="0">
                <a:latin typeface="Times New Roman" pitchFamily="18" charset="0"/>
                <a:cs typeface="Times New Roman" pitchFamily="18" charset="0"/>
              </a:rPr>
              <a:t>E.g. World war 2</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H: the </a:t>
            </a:r>
            <a:r>
              <a:rPr lang="en-US" sz="2000" dirty="0">
                <a:latin typeface="Times New Roman" pitchFamily="18" charset="0"/>
                <a:cs typeface="Times New Roman" pitchFamily="18" charset="0"/>
              </a:rPr>
              <a:t>causes, events and effects of the World War </a:t>
            </a:r>
            <a:r>
              <a:rPr lang="en-US" sz="2000" dirty="0" smtClean="0">
                <a:latin typeface="Times New Roman" pitchFamily="18" charset="0"/>
                <a:cs typeface="Times New Roman" pitchFamily="18" charset="0"/>
              </a:rPr>
              <a:t>II</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P: </a:t>
            </a:r>
            <a:r>
              <a:rPr lang="en-US" sz="2000" dirty="0">
                <a:latin typeface="Times New Roman" pitchFamily="18" charset="0"/>
                <a:cs typeface="Times New Roman" pitchFamily="18" charset="0"/>
              </a:rPr>
              <a:t>a struggle between dictatorship and </a:t>
            </a:r>
            <a:r>
              <a:rPr lang="en-US" sz="2000" dirty="0" smtClean="0">
                <a:latin typeface="Times New Roman" pitchFamily="18" charset="0"/>
                <a:cs typeface="Times New Roman" pitchFamily="18" charset="0"/>
              </a:rPr>
              <a:t>democracy, the </a:t>
            </a:r>
            <a:r>
              <a:rPr lang="en-US" sz="2000" dirty="0">
                <a:latin typeface="Times New Roman" pitchFamily="18" charset="0"/>
                <a:cs typeface="Times New Roman" pitchFamily="18" charset="0"/>
              </a:rPr>
              <a:t>purpose for which it was fought. Politics is also concerned in the shape of the state which arose as a result of the </a:t>
            </a:r>
            <a:r>
              <a:rPr lang="en-US" sz="2000" dirty="0" smtClean="0">
                <a:latin typeface="Times New Roman" pitchFamily="18" charset="0"/>
                <a:cs typeface="Times New Roman" pitchFamily="18" charset="0"/>
              </a:rPr>
              <a:t>wars</a:t>
            </a:r>
          </a:p>
          <a:p>
            <a:r>
              <a:rPr lang="en-US" sz="2000" dirty="0" smtClean="0">
                <a:latin typeface="Times New Roman" pitchFamily="18" charset="0"/>
                <a:cs typeface="Times New Roman" pitchFamily="18" charset="0"/>
              </a:rPr>
              <a:t>common </a:t>
            </a:r>
            <a:r>
              <a:rPr lang="en-US" sz="2000" dirty="0">
                <a:latin typeface="Times New Roman" pitchFamily="18" charset="0"/>
                <a:cs typeface="Times New Roman" pitchFamily="18" charset="0"/>
              </a:rPr>
              <a:t>denominator is political history, or the history of political struggles and institutions</a:t>
            </a:r>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5668963"/>
          </a:xfrm>
        </p:spPr>
        <p:txBody>
          <a:bodyPr>
            <a:normAutofit/>
          </a:bodyPr>
          <a:lstStyle/>
          <a:p>
            <a:r>
              <a:rPr lang="en-US" sz="2000" dirty="0" smtClean="0">
                <a:latin typeface="Times New Roman" pitchFamily="18" charset="0"/>
                <a:cs typeface="Times New Roman" pitchFamily="18" charset="0"/>
              </a:rPr>
              <a:t>Method</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H: </a:t>
            </a:r>
            <a:r>
              <a:rPr lang="en-US" sz="2000" dirty="0">
                <a:latin typeface="Times New Roman" pitchFamily="18" charset="0"/>
                <a:cs typeface="Times New Roman" pitchFamily="18" charset="0"/>
              </a:rPr>
              <a:t>mainly narrative and </a:t>
            </a:r>
            <a:r>
              <a:rPr lang="en-US" sz="2000" dirty="0" smtClean="0">
                <a:latin typeface="Times New Roman" pitchFamily="18" charset="0"/>
                <a:cs typeface="Times New Roman" pitchFamily="18" charset="0"/>
              </a:rPr>
              <a:t>analytic: matter of fact things and casual relationship, It </a:t>
            </a:r>
            <a:r>
              <a:rPr lang="en-US" sz="2000" dirty="0">
                <a:latin typeface="Times New Roman" pitchFamily="18" charset="0"/>
                <a:cs typeface="Times New Roman" pitchFamily="18" charset="0"/>
              </a:rPr>
              <a:t>needs not speculate what ideal institutions might have been</a:t>
            </a:r>
            <a:endParaRPr lang="en-US" sz="2000" dirty="0" smtClean="0">
              <a:latin typeface="Times New Roman" pitchFamily="18" charset="0"/>
              <a:cs typeface="Times New Roman" pitchFamily="18" charset="0"/>
            </a:endParaRPr>
          </a:p>
          <a:p>
            <a:pPr>
              <a:buNone/>
            </a:pPr>
            <a:r>
              <a:rPr lang="en-GB" sz="2000" dirty="0" smtClean="0">
                <a:latin typeface="Times New Roman" pitchFamily="18" charset="0"/>
                <a:cs typeface="Times New Roman" pitchFamily="18" charset="0"/>
              </a:rPr>
              <a:t>	P: </a:t>
            </a:r>
            <a:r>
              <a:rPr lang="en-US" sz="2000" dirty="0">
                <a:latin typeface="Times New Roman" pitchFamily="18" charset="0"/>
                <a:cs typeface="Times New Roman" pitchFamily="18" charset="0"/>
              </a:rPr>
              <a:t>selects and analyses them and finds out principles and laws in </a:t>
            </a:r>
            <a:r>
              <a:rPr lang="en-US" sz="2000" dirty="0" smtClean="0">
                <a:latin typeface="Times New Roman" pitchFamily="18" charset="0"/>
                <a:cs typeface="Times New Roman" pitchFamily="18" charset="0"/>
              </a:rPr>
              <a:t>them. It is </a:t>
            </a:r>
            <a:r>
              <a:rPr lang="en-US" sz="2000" dirty="0">
                <a:latin typeface="Times New Roman" pitchFamily="18" charset="0"/>
                <a:cs typeface="Times New Roman" pitchFamily="18" charset="0"/>
              </a:rPr>
              <a:t>speculative and philosophical, </a:t>
            </a:r>
            <a:r>
              <a:rPr lang="en-US" sz="2000" dirty="0" smtClean="0">
                <a:latin typeface="Times New Roman" pitchFamily="18" charset="0"/>
                <a:cs typeface="Times New Roman" pitchFamily="18" charset="0"/>
              </a:rPr>
              <a:t>as </a:t>
            </a:r>
            <a:r>
              <a:rPr lang="en-US" sz="2000" dirty="0">
                <a:latin typeface="Times New Roman" pitchFamily="18" charset="0"/>
                <a:cs typeface="Times New Roman" pitchFamily="18" charset="0"/>
              </a:rPr>
              <a:t>it deals with what the </a:t>
            </a:r>
            <a:r>
              <a:rPr lang="en-US" sz="2000" dirty="0" smtClean="0">
                <a:latin typeface="Times New Roman" pitchFamily="18" charset="0"/>
                <a:cs typeface="Times New Roman" pitchFamily="18" charset="0"/>
              </a:rPr>
              <a:t>State </a:t>
            </a:r>
            <a:r>
              <a:rPr lang="en-US" sz="2000" dirty="0">
                <a:latin typeface="Times New Roman" pitchFamily="18" charset="0"/>
                <a:cs typeface="Times New Roman" pitchFamily="18" charset="0"/>
              </a:rPr>
              <a:t>ought to </a:t>
            </a:r>
            <a:r>
              <a:rPr lang="en-US" sz="2000" dirty="0" smtClean="0">
                <a:latin typeface="Times New Roman" pitchFamily="18" charset="0"/>
                <a:cs typeface="Times New Roman" pitchFamily="18" charset="0"/>
              </a:rPr>
              <a:t>be</a:t>
            </a:r>
          </a:p>
          <a:p>
            <a:pPr>
              <a:buNone/>
            </a:pPr>
            <a:r>
              <a:rPr lang="en-US" sz="2000" dirty="0" smtClean="0">
                <a:latin typeface="Times New Roman" pitchFamily="18" charset="0"/>
                <a:cs typeface="Times New Roman" pitchFamily="18" charset="0"/>
              </a:rPr>
              <a:t>	History is not the only source of Political Science</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you </a:t>
            </a:r>
            <a:r>
              <a:rPr lang="en-US" sz="2000" i="1" dirty="0">
                <a:latin typeface="Times New Roman" pitchFamily="18" charset="0"/>
                <a:cs typeface="Times New Roman" pitchFamily="18" charset="0"/>
              </a:rPr>
              <a:t>may have a political theory which is a good theory without being rooted in historical study</a:t>
            </a:r>
            <a:r>
              <a:rPr lang="en-US" sz="2000" dirty="0" smtClean="0">
                <a:latin typeface="Times New Roman" pitchFamily="18" charset="0"/>
                <a:cs typeface="Times New Roman" pitchFamily="18" charset="0"/>
              </a:rPr>
              <a:t>” Barker</a:t>
            </a:r>
          </a:p>
          <a:p>
            <a:pPr>
              <a:buNone/>
            </a:pPr>
            <a:r>
              <a:rPr lang="en-GB" sz="2000" dirty="0" smtClean="0">
                <a:latin typeface="Times New Roman" pitchFamily="18" charset="0"/>
                <a:cs typeface="Times New Roman" pitchFamily="18" charset="0"/>
              </a:rPr>
              <a:t>	But a complete break isn’t helpful. </a:t>
            </a:r>
            <a:r>
              <a:rPr lang="en-US" sz="2000" dirty="0">
                <a:latin typeface="Times New Roman" pitchFamily="18" charset="0"/>
                <a:cs typeface="Times New Roman" pitchFamily="18" charset="0"/>
              </a:rPr>
              <a:t>The reason is that political theory is ultimately intended for political action, which must take place in historical setting and </a:t>
            </a:r>
            <a:r>
              <a:rPr lang="en-US" sz="2000" dirty="0" smtClean="0">
                <a:latin typeface="Times New Roman" pitchFamily="18" charset="0"/>
                <a:cs typeface="Times New Roman" pitchFamily="18" charset="0"/>
              </a:rPr>
              <a:t>context (otherwise Utopian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visionary; </a:t>
            </a:r>
            <a:r>
              <a:rPr lang="en-US" sz="2000" dirty="0">
                <a:latin typeface="Times New Roman" pitchFamily="18" charset="0"/>
                <a:cs typeface="Times New Roman" pitchFamily="18" charset="0"/>
              </a:rPr>
              <a:t>not a political thought concerned with the state and </a:t>
            </a:r>
            <a:r>
              <a:rPr lang="en-US" sz="2000" dirty="0" smtClean="0">
                <a:latin typeface="Times New Roman" pitchFamily="18" charset="0"/>
                <a:cs typeface="Times New Roman" pitchFamily="18" charset="0"/>
              </a:rPr>
              <a:t>practical </a:t>
            </a:r>
            <a:r>
              <a:rPr lang="en-US" sz="2000" dirty="0">
                <a:latin typeface="Times New Roman" pitchFamily="18" charset="0"/>
                <a:cs typeface="Times New Roman" pitchFamily="18" charset="0"/>
              </a:rPr>
              <a:t>politics</a:t>
            </a:r>
            <a:r>
              <a:rPr lang="en-US" sz="2000" dirty="0" smtClean="0">
                <a:latin typeface="Times New Roman" pitchFamily="18" charset="0"/>
                <a:cs typeface="Times New Roman" pitchFamily="18" charset="0"/>
              </a:rPr>
              <a:t>)</a:t>
            </a:r>
          </a:p>
          <a:p>
            <a:pPr>
              <a:buNone/>
            </a:pPr>
            <a:endParaRPr lang="en-US" sz="2000" dirty="0">
              <a:latin typeface="Times New Roman" pitchFamily="18" charset="0"/>
              <a:cs typeface="Times New Roman" pitchFamily="18" charset="0"/>
            </a:endParaRPr>
          </a:p>
        </p:txBody>
      </p:sp>
      <p:graphicFrame>
        <p:nvGraphicFramePr>
          <p:cNvPr id="4" name="Diagram 3"/>
          <p:cNvGraphicFramePr/>
          <p:nvPr/>
        </p:nvGraphicFramePr>
        <p:xfrm>
          <a:off x="304800" y="4343400"/>
          <a:ext cx="861060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dirty="0">
                <a:latin typeface="Times New Roman" pitchFamily="18" charset="0"/>
                <a:cs typeface="Times New Roman" pitchFamily="18" charset="0"/>
              </a:rPr>
              <a:t>POLITICAL SCIENCE AND </a:t>
            </a:r>
            <a:r>
              <a:rPr lang="en-US" sz="3200" b="1" dirty="0" smtClean="0">
                <a:latin typeface="Times New Roman" pitchFamily="18" charset="0"/>
                <a:cs typeface="Times New Roman" pitchFamily="18" charset="0"/>
              </a:rPr>
              <a:t>SOCIOLOGY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2000" dirty="0">
                <a:latin typeface="Times New Roman" pitchFamily="18" charset="0"/>
                <a:cs typeface="Times New Roman" pitchFamily="18" charset="0"/>
              </a:rPr>
              <a:t>is like the relation of a part to the whole, of a branch to the </a:t>
            </a:r>
            <a:r>
              <a:rPr lang="en-US" sz="2000" dirty="0" smtClean="0">
                <a:latin typeface="Times New Roman" pitchFamily="18" charset="0"/>
                <a:cs typeface="Times New Roman" pitchFamily="18" charset="0"/>
              </a:rPr>
              <a:t>trunk</a:t>
            </a:r>
          </a:p>
          <a:p>
            <a:r>
              <a:rPr lang="en-US" sz="2000" dirty="0" smtClean="0">
                <a:latin typeface="Times New Roman" pitchFamily="18" charset="0"/>
                <a:cs typeface="Times New Roman" pitchFamily="18" charset="0"/>
              </a:rPr>
              <a:t>Sociology </a:t>
            </a:r>
            <a:r>
              <a:rPr lang="en-US" sz="2000" dirty="0">
                <a:latin typeface="Times New Roman" pitchFamily="18" charset="0"/>
                <a:cs typeface="Times New Roman" pitchFamily="18" charset="0"/>
              </a:rPr>
              <a:t>is the general science of society. It studies the nature, origin and development of society in all its </a:t>
            </a:r>
            <a:r>
              <a:rPr lang="en-US" sz="2000" dirty="0" smtClean="0">
                <a:latin typeface="Times New Roman" pitchFamily="18" charset="0"/>
                <a:cs typeface="Times New Roman" pitchFamily="18" charset="0"/>
              </a:rPr>
              <a:t>aspects; </a:t>
            </a:r>
            <a:r>
              <a:rPr lang="en-US" sz="2000" dirty="0">
                <a:latin typeface="Times New Roman" pitchFamily="18" charset="0"/>
                <a:cs typeface="Times New Roman" pitchFamily="18" charset="0"/>
              </a:rPr>
              <a:t>the individual and the social groups, whether </a:t>
            </a:r>
            <a:r>
              <a:rPr lang="en-US" sz="2000" dirty="0" smtClean="0">
                <a:latin typeface="Times New Roman" pitchFamily="18" charset="0"/>
                <a:cs typeface="Times New Roman" pitchFamily="18" charset="0"/>
              </a:rPr>
              <a:t>organized or-unorganized</a:t>
            </a:r>
            <a:r>
              <a:rPr lang="en-US" sz="2000" dirty="0">
                <a:latin typeface="Times New Roman" pitchFamily="18" charset="0"/>
                <a:cs typeface="Times New Roman" pitchFamily="18" charset="0"/>
              </a:rPr>
              <a:t>, conscious or unconscious, economic, religious, political, or intellectual</a:t>
            </a:r>
            <a:r>
              <a:rPr lang="en-US" sz="2000" dirty="0" smtClean="0">
                <a:latin typeface="Times New Roman" pitchFamily="18" charset="0"/>
                <a:cs typeface="Times New Roman" pitchFamily="18" charset="0"/>
              </a:rPr>
              <a:t>.</a:t>
            </a:r>
          </a:p>
          <a:p>
            <a:r>
              <a:rPr lang="en-US" sz="2000" dirty="0">
                <a:latin typeface="Times New Roman" pitchFamily="18" charset="0"/>
                <a:cs typeface="Times New Roman" pitchFamily="18" charset="0"/>
              </a:rPr>
              <a:t>Political Science also studies society but only politically </a:t>
            </a:r>
            <a:r>
              <a:rPr lang="en-US" sz="2000" dirty="0" smtClean="0">
                <a:latin typeface="Times New Roman" pitchFamily="18" charset="0"/>
                <a:cs typeface="Times New Roman" pitchFamily="18" charset="0"/>
              </a:rPr>
              <a:t>organized </a:t>
            </a:r>
            <a:r>
              <a:rPr lang="en-US" sz="2000" dirty="0">
                <a:latin typeface="Times New Roman" pitchFamily="18" charset="0"/>
                <a:cs typeface="Times New Roman" pitchFamily="18" charset="0"/>
              </a:rPr>
              <a:t>society, called the state. It studies social acts and ideas but only of political nature</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p:txBody>
      </p:sp>
      <p:graphicFrame>
        <p:nvGraphicFramePr>
          <p:cNvPr id="4" name="Diagram 3"/>
          <p:cNvGraphicFramePr/>
          <p:nvPr/>
        </p:nvGraphicFramePr>
        <p:xfrm>
          <a:off x="609600" y="3810000"/>
          <a:ext cx="80772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r>
              <a:rPr lang="en-US" sz="2000" dirty="0">
                <a:latin typeface="Times New Roman" pitchFamily="18" charset="0"/>
                <a:cs typeface="Times New Roman" pitchFamily="18" charset="0"/>
              </a:rPr>
              <a:t>What is political is also social, though what is social is not necessarily political. </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Both sciences are mutually contributory. Political Science gives to Sociology facts about the </a:t>
            </a:r>
            <a:r>
              <a:rPr lang="en-US" sz="2000" dirty="0" smtClean="0">
                <a:latin typeface="Times New Roman" pitchFamily="18" charset="0"/>
                <a:cs typeface="Times New Roman" pitchFamily="18" charset="0"/>
              </a:rPr>
              <a:t>organization </a:t>
            </a:r>
            <a:r>
              <a:rPr lang="en-US" sz="2000" dirty="0">
                <a:latin typeface="Times New Roman" pitchFamily="18" charset="0"/>
                <a:cs typeface="Times New Roman" pitchFamily="18" charset="0"/>
              </a:rPr>
              <a:t>and functions of the state, and obtains from it knowledge of the social basis of the state, law and political </a:t>
            </a:r>
            <a:r>
              <a:rPr lang="en-US" sz="2000" dirty="0" smtClean="0">
                <a:latin typeface="Times New Roman" pitchFamily="18" charset="0"/>
                <a:cs typeface="Times New Roman" pitchFamily="18" charset="0"/>
              </a:rPr>
              <a:t>authority</a:t>
            </a:r>
          </a:p>
          <a:p>
            <a:r>
              <a:rPr lang="en-US" sz="2000" dirty="0">
                <a:latin typeface="Times New Roman" pitchFamily="18" charset="0"/>
                <a:cs typeface="Times New Roman" pitchFamily="18" charset="0"/>
              </a:rPr>
              <a:t>Giddings says, a student of Political Science must begin his subject with a study of Sociology, because ”to teach the theory of the state to men who have not learned the first principles of Sociology is like teaching astronomy or thermodynamics to men who have not learned the Newtonian laws of motion</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Differences</a:t>
            </a:r>
          </a:p>
          <a:p>
            <a:pPr marL="514350" indent="-514350">
              <a:buAutoNum type="romanLcParenR"/>
            </a:pP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scope of Political Science is narrower than that of Sociology</a:t>
            </a:r>
            <a:r>
              <a:rPr lang="en-US" sz="2000" dirty="0" smtClean="0">
                <a:latin typeface="Times New Roman" pitchFamily="18" charset="0"/>
                <a:cs typeface="Times New Roman" pitchFamily="18" charset="0"/>
              </a:rPr>
              <a:t>.</a:t>
            </a:r>
          </a:p>
          <a:p>
            <a:pPr marL="514350" indent="-514350">
              <a:buAutoNum type="romanLcParenR"/>
            </a:pPr>
            <a:r>
              <a:rPr lang="en-US" sz="2000" dirty="0" smtClean="0">
                <a:latin typeface="Times New Roman" pitchFamily="18" charset="0"/>
                <a:cs typeface="Times New Roman" pitchFamily="18" charset="0"/>
              </a:rPr>
              <a:t>Sociology </a:t>
            </a:r>
            <a:r>
              <a:rPr lang="en-US" sz="2000" dirty="0">
                <a:latin typeface="Times New Roman" pitchFamily="18" charset="0"/>
                <a:cs typeface="Times New Roman" pitchFamily="18" charset="0"/>
              </a:rPr>
              <a:t>is prior to Political Science, because society was prior to the </a:t>
            </a:r>
            <a:r>
              <a:rPr lang="en-US" sz="2000" dirty="0" smtClean="0">
                <a:latin typeface="Times New Roman" pitchFamily="18" charset="0"/>
                <a:cs typeface="Times New Roman" pitchFamily="18" charset="0"/>
              </a:rPr>
              <a:t>state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514350" indent="-514350">
              <a:buAutoNum type="romanLcParenR" startAt="3"/>
            </a:pPr>
            <a:r>
              <a:rPr lang="en-US" sz="2000" dirty="0" smtClean="0">
                <a:latin typeface="Times New Roman" pitchFamily="18" charset="0"/>
                <a:cs typeface="Times New Roman" pitchFamily="18" charset="0"/>
              </a:rPr>
              <a:t>Political Science assumes that man is a political animal, but Sociology explains how and why he became so and how his political life is affected by his membership in other forms of associations</a:t>
            </a:r>
            <a:endParaRPr lang="en-GB" sz="2000" dirty="0">
              <a:latin typeface="Times New Roman" pitchFamily="18" charset="0"/>
              <a:cs typeface="Times New Roman" pitchFamily="18" charset="0"/>
            </a:endParaRPr>
          </a:p>
          <a:p>
            <a:pPr marL="514350" indent="-514350">
              <a:buAutoNum type="romanLcParenR" startAt="3"/>
            </a:pPr>
            <a:r>
              <a:rPr lang="en-US" sz="2000" dirty="0" smtClean="0">
                <a:latin typeface="Times New Roman" pitchFamily="18" charset="0"/>
                <a:cs typeface="Times New Roman" pitchFamily="18" charset="0"/>
              </a:rPr>
              <a:t>Sociology</a:t>
            </a:r>
            <a:r>
              <a:rPr lang="en-US" sz="2000" dirty="0">
                <a:latin typeface="Times New Roman" pitchFamily="18" charset="0"/>
                <a:cs typeface="Times New Roman" pitchFamily="18" charset="0"/>
              </a:rPr>
              <a:t>, like history, studies actual social </a:t>
            </a:r>
            <a:r>
              <a:rPr lang="en-US" sz="2000" dirty="0" smtClean="0">
                <a:latin typeface="Times New Roman" pitchFamily="18" charset="0"/>
                <a:cs typeface="Times New Roman" pitchFamily="18" charset="0"/>
              </a:rPr>
              <a:t>organizations </a:t>
            </a:r>
            <a:r>
              <a:rPr lang="en-US" sz="2000" dirty="0">
                <a:latin typeface="Times New Roman" pitchFamily="18" charset="0"/>
                <a:cs typeface="Times New Roman" pitchFamily="18" charset="0"/>
              </a:rPr>
              <a:t>and associations, but Political Science aims at a study of the past, present, and future of the political institutions and states.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GB" sz="3200" b="1" dirty="0" smtClean="0">
                <a:latin typeface="Times New Roman" pitchFamily="18" charset="0"/>
                <a:cs typeface="Times New Roman" pitchFamily="18" charset="0"/>
              </a:rPr>
              <a:t>POLITICAL SCIENCE AND ECONOMICS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458200" cy="5105400"/>
          </a:xfrm>
        </p:spPr>
        <p:txBody>
          <a:bodyPr>
            <a:normAutofit/>
          </a:bodyPr>
          <a:lstStyle/>
          <a:p>
            <a:r>
              <a:rPr lang="en-US" sz="2000" dirty="0">
                <a:latin typeface="Times New Roman" pitchFamily="18" charset="0"/>
                <a:cs typeface="Times New Roman" pitchFamily="18" charset="0"/>
              </a:rPr>
              <a:t>Adam Smith</a:t>
            </a: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father of classical economics, says in his famous book, </a:t>
            </a:r>
            <a:r>
              <a:rPr lang="en-US" sz="2000" i="1" dirty="0">
                <a:latin typeface="Times New Roman" pitchFamily="18" charset="0"/>
                <a:cs typeface="Times New Roman" pitchFamily="18" charset="0"/>
              </a:rPr>
              <a:t>The Wealth of Nations, </a:t>
            </a:r>
            <a:r>
              <a:rPr lang="en-US" sz="2000" dirty="0">
                <a:latin typeface="Times New Roman" pitchFamily="18" charset="0"/>
                <a:cs typeface="Times New Roman" pitchFamily="18" charset="0"/>
              </a:rPr>
              <a:t>that it deals with two objects</a:t>
            </a:r>
            <a:r>
              <a:rPr lang="en-US" sz="2000" dirty="0" smtClean="0">
                <a:latin typeface="Times New Roman" pitchFamily="18" charset="0"/>
                <a:cs typeface="Times New Roman" pitchFamily="18" charset="0"/>
              </a:rPr>
              <a:t>:</a:t>
            </a:r>
          </a:p>
          <a:p>
            <a:pPr marL="514350" indent="-514350">
              <a:buAutoNum type="romanLcParenBoth"/>
            </a:pPr>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provide sufficient revenue or substance for the people</a:t>
            </a:r>
            <a:r>
              <a:rPr lang="en-US" sz="2000" dirty="0" smtClean="0">
                <a:latin typeface="Times New Roman" pitchFamily="18" charset="0"/>
                <a:cs typeface="Times New Roman" pitchFamily="18" charset="0"/>
              </a:rPr>
              <a:t>,</a:t>
            </a:r>
          </a:p>
          <a:p>
            <a:pPr marL="514350" indent="-514350">
              <a:buAutoNum type="romanLcParenBoth"/>
            </a:pPr>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supply the state with a revenue sufficient for public service. Political Economy, he said, proposes to enrich the people and the sovereign</a:t>
            </a:r>
            <a:r>
              <a:rPr lang="en-US" sz="2000" dirty="0" smtClean="0">
                <a:latin typeface="Times New Roman" pitchFamily="18" charset="0"/>
                <a:cs typeface="Times New Roman" pitchFamily="18" charset="0"/>
              </a:rPr>
              <a:t>.’</a:t>
            </a:r>
          </a:p>
          <a:p>
            <a:pPr marL="514350" indent="-514350"/>
            <a:r>
              <a:rPr lang="en-US" sz="2000" dirty="0">
                <a:latin typeface="Times New Roman" pitchFamily="18" charset="0"/>
                <a:cs typeface="Times New Roman" pitchFamily="18" charset="0"/>
              </a:rPr>
              <a:t>Modern economists, however, believe that Economics is a separate science, which meets Political Science at certain points, but it is an independent science in its own rights</a:t>
            </a:r>
            <a:r>
              <a:rPr lang="en-US" sz="2000" dirty="0" smtClean="0">
                <a:latin typeface="Times New Roman" pitchFamily="18" charset="0"/>
                <a:cs typeface="Times New Roman" pitchFamily="18" charset="0"/>
              </a:rPr>
              <a:t>.</a:t>
            </a:r>
          </a:p>
          <a:p>
            <a:pPr marL="514350" indent="-514350"/>
            <a:r>
              <a:rPr lang="en-US" sz="2000" dirty="0">
                <a:latin typeface="Times New Roman" pitchFamily="18" charset="0"/>
                <a:cs typeface="Times New Roman" pitchFamily="18" charset="0"/>
              </a:rPr>
              <a:t>Dr. Marshall defines it as the Study of man in the ordinary business of life. It inquires how he gets his income and how he spends it. ”Thus it is on the one side a study of wealth and, on the other, and more important, a part of the study of man”. </a:t>
            </a:r>
            <a:endParaRPr lang="en-US" sz="2000" dirty="0" smtClean="0">
              <a:latin typeface="Times New Roman" pitchFamily="18" charset="0"/>
              <a:cs typeface="Times New Roman" pitchFamily="18" charset="0"/>
            </a:endParaRPr>
          </a:p>
          <a:p>
            <a:pPr marL="514350" indent="-514350"/>
            <a:r>
              <a:rPr lang="en-US" sz="2000" dirty="0">
                <a:latin typeface="Times New Roman" pitchFamily="18" charset="0"/>
                <a:cs typeface="Times New Roman" pitchFamily="18" charset="0"/>
              </a:rPr>
              <a:t>Economics, therefore, is the study of human welfare and includes discussion on consumption, production, exchange and distribution, the four departments of this science.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1539</TotalTime>
  <Words>1923</Words>
  <Application>Microsoft Office PowerPoint</Application>
  <PresentationFormat>On-screen Show (4:3)</PresentationFormat>
  <Paragraphs>133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Relations of Political Science with other Social Sciences </vt:lpstr>
      <vt:lpstr>The Need for Inter-disciplinary Approach:</vt:lpstr>
      <vt:lpstr>POLITICAL SCIENCE AND HISTORY</vt:lpstr>
      <vt:lpstr>Slide 4</vt:lpstr>
      <vt:lpstr>Slide 5</vt:lpstr>
      <vt:lpstr>POLITICAL SCIENCE AND SOCIOLOGY</vt:lpstr>
      <vt:lpstr>Slide 7</vt:lpstr>
      <vt:lpstr>Slide 8</vt:lpstr>
      <vt:lpstr>POLITICAL SCIENCE AND ECONOMICS</vt:lpstr>
      <vt:lpstr>Slide 10</vt:lpstr>
      <vt:lpstr>Slide 11</vt:lpstr>
      <vt:lpstr>Slide 12</vt:lpstr>
      <vt:lpstr>POLITICAL SCIENCE AND ETHICS</vt:lpstr>
      <vt:lpstr>Slide 14</vt:lpstr>
      <vt:lpstr>POLITICAL SCIENCE &amp; ANTHROPOLOGY</vt:lpstr>
      <vt:lpstr>Slide 16</vt:lpstr>
      <vt:lpstr>POLITICAL SCIENCE &amp; JURISPRUDENCE</vt:lpstr>
      <vt:lpstr>POLITICAL SCIENCE AND GEOGRAPHY</vt:lpstr>
      <vt:lpstr>Slide 19</vt:lpstr>
      <vt:lpstr>Slide 20</vt:lpstr>
      <vt:lpstr>Slide 21</vt:lpstr>
      <vt:lpstr>POLITICS AND PSYCHOLOGY</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freena naqvi</dc:creator>
  <cp:lastModifiedBy>freena naqvi</cp:lastModifiedBy>
  <cp:revision>86</cp:revision>
  <dcterms:created xsi:type="dcterms:W3CDTF">2020-12-01T10:35:41Z</dcterms:created>
  <dcterms:modified xsi:type="dcterms:W3CDTF">2020-12-06T10:38:31Z</dcterms:modified>
</cp:coreProperties>
</file>